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Paytone One"/>
      <p:regular r:id="rId21"/>
    </p:embeddedFont>
    <p:embeddedFont>
      <p:font typeface="Passion One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PassionOne-regular.fntdata"/><Relationship Id="rId10" Type="http://schemas.openxmlformats.org/officeDocument/2006/relationships/slide" Target="slides/slide5.xml"/><Relationship Id="rId21" Type="http://schemas.openxmlformats.org/officeDocument/2006/relationships/font" Target="fonts/PaytoneOne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PassionOne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e427dc6445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e427dc6445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e427dc6445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e427dc6445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d197b1a274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d197b1a274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e427dc6445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e427dc6445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e6437b8fed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e6437b8fed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e6437b8fe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e6437b8fe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e6437b8fed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e6437b8fed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e427dc6445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e427dc6445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e427dc6445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e427dc6445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e427dc6445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e427dc6445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e427dc6445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e427dc6445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e427dc6445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e427dc6445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e427dc6445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e427dc6445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e427dc6445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e427dc6445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2CC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8.jpg"/><Relationship Id="rId4" Type="http://schemas.openxmlformats.org/officeDocument/2006/relationships/image" Target="../media/image8.jpg"/><Relationship Id="rId5" Type="http://schemas.openxmlformats.org/officeDocument/2006/relationships/image" Target="../media/image11.png"/><Relationship Id="rId6" Type="http://schemas.openxmlformats.org/officeDocument/2006/relationships/image" Target="../media/image1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jpg"/><Relationship Id="rId4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0.jpg"/><Relationship Id="rId4" Type="http://schemas.openxmlformats.org/officeDocument/2006/relationships/image" Target="../media/image20.jpg"/><Relationship Id="rId5" Type="http://schemas.openxmlformats.org/officeDocument/2006/relationships/image" Target="../media/image19.png"/><Relationship Id="rId6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jpg"/><Relationship Id="rId4" Type="http://schemas.openxmlformats.org/officeDocument/2006/relationships/image" Target="../media/image15.jpg"/><Relationship Id="rId5" Type="http://schemas.openxmlformats.org/officeDocument/2006/relationships/image" Target="../media/image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jpg"/><Relationship Id="rId4" Type="http://schemas.openxmlformats.org/officeDocument/2006/relationships/image" Target="../media/image14.jpg"/><Relationship Id="rId5" Type="http://schemas.openxmlformats.org/officeDocument/2006/relationships/image" Target="../media/image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jpg"/><Relationship Id="rId4" Type="http://schemas.openxmlformats.org/officeDocument/2006/relationships/image" Target="../media/image26.jpg"/><Relationship Id="rId5" Type="http://schemas.openxmlformats.org/officeDocument/2006/relationships/image" Target="../media/image2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bbc.co.uk/religion/religions/sikhism/beliefs/beliefs.shtml" TargetMode="External"/><Relationship Id="rId4" Type="http://schemas.openxmlformats.org/officeDocument/2006/relationships/hyperlink" Target="https://www.diffen.com/difference/Christianity_vs_Sikhism" TargetMode="External"/><Relationship Id="rId5" Type="http://schemas.openxmlformats.org/officeDocument/2006/relationships/hyperlink" Target="https://www.diffen.com/difference/Christianity_vs_Sikhism" TargetMode="External"/><Relationship Id="rId6" Type="http://schemas.openxmlformats.org/officeDocument/2006/relationships/hyperlink" Target="http://www.globalreligiousfutures.org/religions/jews" TargetMode="External"/><Relationship Id="rId7" Type="http://schemas.openxmlformats.org/officeDocument/2006/relationships/hyperlink" Target="https://www.migrationpolicy.org/article/indian-immigrants-united-states-2019" TargetMode="External"/><Relationship Id="rId8" Type="http://schemas.openxmlformats.org/officeDocument/2006/relationships/hyperlink" Target="https://www.indystar.com/story/news/local/indianapolis/2021/04/16/indianapolis-fedex-mass-shooting-victims-sikh-indiana-community/7258846002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6.jpg"/><Relationship Id="rId5" Type="http://schemas.openxmlformats.org/officeDocument/2006/relationships/image" Target="../media/image29.png"/><Relationship Id="rId6" Type="http://schemas.openxmlformats.org/officeDocument/2006/relationships/image" Target="../media/image10.png"/><Relationship Id="rId7" Type="http://schemas.openxmlformats.org/officeDocument/2006/relationships/image" Target="../media/image3.png"/><Relationship Id="rId8" Type="http://schemas.openxmlformats.org/officeDocument/2006/relationships/image" Target="../media/image3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image" Target="../media/image1.png"/><Relationship Id="rId5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hyperlink" Target="https://www.census.gov/content/dam/Census/library/working-papers/2006/demo/POP-twps0081.pdf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Relationship Id="rId4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jpg"/><Relationship Id="rId4" Type="http://schemas.openxmlformats.org/officeDocument/2006/relationships/image" Target="../media/image23.jpg"/><Relationship Id="rId5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1152850" y="365650"/>
            <a:ext cx="6030300" cy="196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100">
                <a:latin typeface="Passion One"/>
                <a:ea typeface="Passion One"/>
                <a:cs typeface="Passion One"/>
                <a:sym typeface="Passion One"/>
              </a:rPr>
              <a:t>Sikhism</a:t>
            </a:r>
            <a:endParaRPr b="1" sz="8100">
              <a:latin typeface="Passion One"/>
              <a:ea typeface="Passion One"/>
              <a:cs typeface="Passion One"/>
              <a:sym typeface="Passion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latin typeface="Passion One"/>
                <a:ea typeface="Passion One"/>
                <a:cs typeface="Passion One"/>
                <a:sym typeface="Passion One"/>
              </a:rPr>
              <a:t>(Sick-ism or Seek-ism))</a:t>
            </a:r>
            <a:endParaRPr b="1" sz="3300">
              <a:latin typeface="Passion One"/>
              <a:ea typeface="Passion One"/>
              <a:cs typeface="Passion One"/>
              <a:sym typeface="Passion One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8550" y="2329750"/>
            <a:ext cx="4158674" cy="277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b="3938" l="11139" r="4536" t="0"/>
          <a:stretch/>
        </p:blipFill>
        <p:spPr>
          <a:xfrm>
            <a:off x="5999400" y="1803225"/>
            <a:ext cx="2999025" cy="3340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7750" y="41038"/>
            <a:ext cx="1924050" cy="237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65450" y="41050"/>
            <a:ext cx="2895324" cy="192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 txBox="1"/>
          <p:nvPr>
            <p:ph type="title"/>
          </p:nvPr>
        </p:nvSpPr>
        <p:spPr>
          <a:xfrm>
            <a:off x="643825" y="428925"/>
            <a:ext cx="8156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820" u="sng">
                <a:latin typeface="Passion One"/>
                <a:ea typeface="Passion One"/>
                <a:cs typeface="Passion One"/>
                <a:sym typeface="Passion One"/>
              </a:rPr>
              <a:t>The 5 K’s of Sikhism (Articles of Faith)</a:t>
            </a:r>
            <a:endParaRPr b="1" sz="2820" u="sng">
              <a:latin typeface="Passion One"/>
              <a:ea typeface="Passion One"/>
              <a:cs typeface="Passion One"/>
              <a:sym typeface="Passion One"/>
            </a:endParaRPr>
          </a:p>
        </p:txBody>
      </p:sp>
      <p:sp>
        <p:nvSpPr>
          <p:cNvPr id="164" name="Google Shape;164;p22"/>
          <p:cNvSpPr txBox="1"/>
          <p:nvPr>
            <p:ph idx="1" type="body"/>
          </p:nvPr>
        </p:nvSpPr>
        <p:spPr>
          <a:xfrm>
            <a:off x="311700" y="10016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 u="sng">
                <a:solidFill>
                  <a:schemeClr val="dk1"/>
                </a:solidFill>
              </a:rPr>
              <a:t>Kesh</a:t>
            </a:r>
            <a:r>
              <a:rPr lang="en" sz="2300">
                <a:solidFill>
                  <a:schemeClr val="dk1"/>
                </a:solidFill>
              </a:rPr>
              <a:t> - Do not cut their hair, men wrap it up in a turban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300" u="sng">
                <a:solidFill>
                  <a:schemeClr val="dk1"/>
                </a:solidFill>
              </a:rPr>
              <a:t>Kangha</a:t>
            </a:r>
            <a:r>
              <a:rPr lang="en" sz="2300">
                <a:solidFill>
                  <a:schemeClr val="dk1"/>
                </a:solidFill>
              </a:rPr>
              <a:t> - comb to used to groom the hair, sign of hygiene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300" u="sng">
                <a:solidFill>
                  <a:schemeClr val="dk1"/>
                </a:solidFill>
              </a:rPr>
              <a:t>Kara</a:t>
            </a:r>
            <a:r>
              <a:rPr lang="en" sz="2300">
                <a:solidFill>
                  <a:schemeClr val="dk1"/>
                </a:solidFill>
              </a:rPr>
              <a:t> - steel circular bracelet, showing that Sikhs are bound to the truth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300" u="sng">
                <a:solidFill>
                  <a:schemeClr val="dk1"/>
                </a:solidFill>
              </a:rPr>
              <a:t>Kirpan</a:t>
            </a:r>
            <a:r>
              <a:rPr lang="en" sz="2300">
                <a:solidFill>
                  <a:schemeClr val="dk1"/>
                </a:solidFill>
              </a:rPr>
              <a:t> - small dagger/sword, signifies defense of the weak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300" u="sng">
                <a:solidFill>
                  <a:schemeClr val="dk1"/>
                </a:solidFill>
              </a:rPr>
              <a:t>Kachera</a:t>
            </a:r>
            <a:r>
              <a:rPr lang="en" sz="2300">
                <a:solidFill>
                  <a:schemeClr val="dk1"/>
                </a:solidFill>
              </a:rPr>
              <a:t> - cotton underwear</a:t>
            </a:r>
            <a:endParaRPr sz="2300">
              <a:solidFill>
                <a:schemeClr val="dk1"/>
              </a:solidFill>
            </a:endParaRPr>
          </a:p>
        </p:txBody>
      </p:sp>
      <p:pic>
        <p:nvPicPr>
          <p:cNvPr id="165" name="Google Shape;16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4075" y="3581641"/>
            <a:ext cx="4515975" cy="1513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275" y="592325"/>
            <a:ext cx="313275" cy="31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"/>
          <p:cNvSpPr txBox="1"/>
          <p:nvPr>
            <p:ph type="title"/>
          </p:nvPr>
        </p:nvSpPr>
        <p:spPr>
          <a:xfrm>
            <a:off x="311700" y="98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320" u="sng">
                <a:latin typeface="Passion One"/>
                <a:ea typeface="Passion One"/>
                <a:cs typeface="Passion One"/>
                <a:sym typeface="Passion One"/>
              </a:rPr>
              <a:t>Guidelines for Living</a:t>
            </a:r>
            <a:endParaRPr b="1" sz="3320" u="sng">
              <a:latin typeface="Passion One"/>
              <a:ea typeface="Passion One"/>
              <a:cs typeface="Passion One"/>
              <a:sym typeface="Passion One"/>
            </a:endParaRPr>
          </a:p>
        </p:txBody>
      </p:sp>
      <p:sp>
        <p:nvSpPr>
          <p:cNvPr id="172" name="Google Shape;172;p23"/>
          <p:cNvSpPr txBox="1"/>
          <p:nvPr>
            <p:ph idx="1" type="body"/>
          </p:nvPr>
        </p:nvSpPr>
        <p:spPr>
          <a:xfrm>
            <a:off x="115150" y="824250"/>
            <a:ext cx="8717100" cy="41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177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82"/>
              <a:buChar char="●"/>
            </a:pPr>
            <a:r>
              <a:rPr b="1" lang="en" sz="1782" u="sng">
                <a:solidFill>
                  <a:schemeClr val="dk1"/>
                </a:solidFill>
              </a:rPr>
              <a:t>No </a:t>
            </a:r>
            <a:r>
              <a:rPr b="1" lang="en" sz="1782" u="sng">
                <a:solidFill>
                  <a:schemeClr val="dk1"/>
                </a:solidFill>
              </a:rPr>
              <a:t>alcohol</a:t>
            </a:r>
            <a:r>
              <a:rPr lang="en" sz="1782">
                <a:solidFill>
                  <a:schemeClr val="dk1"/>
                </a:solidFill>
              </a:rPr>
              <a:t>, smoking, tattoos/piercings discouraged</a:t>
            </a:r>
            <a:endParaRPr sz="1782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440"/>
              <a:buNone/>
            </a:pPr>
            <a:r>
              <a:t/>
            </a:r>
            <a:endParaRPr sz="473">
              <a:solidFill>
                <a:schemeClr val="dk1"/>
              </a:solidFill>
            </a:endParaRPr>
          </a:p>
          <a:p>
            <a:pPr indent="-34177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82"/>
              <a:buChar char="●"/>
            </a:pPr>
            <a:r>
              <a:rPr b="1" lang="en" sz="1782" u="sng">
                <a:solidFill>
                  <a:schemeClr val="dk1"/>
                </a:solidFill>
              </a:rPr>
              <a:t>Vegetarian if part of community</a:t>
            </a:r>
            <a:r>
              <a:rPr lang="en" sz="1782">
                <a:solidFill>
                  <a:schemeClr val="dk1"/>
                </a:solidFill>
              </a:rPr>
              <a:t>/encouraged</a:t>
            </a:r>
            <a:endParaRPr sz="1782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440"/>
              <a:buNone/>
            </a:pPr>
            <a:r>
              <a:t/>
            </a:r>
            <a:endParaRPr sz="595">
              <a:solidFill>
                <a:schemeClr val="dk1"/>
              </a:solidFill>
            </a:endParaRPr>
          </a:p>
          <a:p>
            <a:pPr indent="-34177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82"/>
              <a:buChar char="●"/>
            </a:pPr>
            <a:r>
              <a:rPr lang="en" sz="1782">
                <a:solidFill>
                  <a:schemeClr val="dk1"/>
                </a:solidFill>
              </a:rPr>
              <a:t>If meat, must be killed as quick and as painlessly as possible, no sacrificial killings</a:t>
            </a:r>
            <a:endParaRPr sz="1782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440"/>
              <a:buNone/>
            </a:pPr>
            <a:r>
              <a:t/>
            </a:r>
            <a:endParaRPr sz="603">
              <a:solidFill>
                <a:schemeClr val="dk1"/>
              </a:solidFill>
            </a:endParaRPr>
          </a:p>
          <a:p>
            <a:pPr indent="-335219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79"/>
              <a:buChar char="●"/>
            </a:pPr>
            <a:r>
              <a:rPr lang="en" sz="1679">
                <a:solidFill>
                  <a:schemeClr val="dk1"/>
                </a:solidFill>
              </a:rPr>
              <a:t>As a way to show rejection of caste system, </a:t>
            </a:r>
            <a:r>
              <a:rPr b="1" lang="en" sz="1679" u="sng">
                <a:solidFill>
                  <a:schemeClr val="dk1"/>
                </a:solidFill>
              </a:rPr>
              <a:t>Sikhs take the last name Kaur (women) and Singh (men)</a:t>
            </a:r>
            <a:r>
              <a:rPr lang="en" sz="1679">
                <a:solidFill>
                  <a:schemeClr val="dk1"/>
                </a:solidFill>
              </a:rPr>
              <a:t> after becoming part of Sikh community</a:t>
            </a:r>
            <a:endParaRPr sz="1679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440"/>
              <a:buNone/>
            </a:pPr>
            <a:r>
              <a:t/>
            </a:r>
            <a:endParaRPr sz="605">
              <a:solidFill>
                <a:schemeClr val="dk1"/>
              </a:solidFill>
            </a:endParaRPr>
          </a:p>
          <a:p>
            <a:pPr indent="-335219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79"/>
              <a:buChar char="●"/>
            </a:pPr>
            <a:r>
              <a:rPr lang="en" sz="1679">
                <a:solidFill>
                  <a:schemeClr val="dk1"/>
                </a:solidFill>
              </a:rPr>
              <a:t>Kaur = Princess, Singh = Lion</a:t>
            </a:r>
            <a:endParaRPr sz="1679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440"/>
              <a:buNone/>
            </a:pPr>
            <a:r>
              <a:t/>
            </a:r>
            <a:endParaRPr b="1" sz="632" u="sng">
              <a:solidFill>
                <a:schemeClr val="dk1"/>
              </a:solidFill>
            </a:endParaRPr>
          </a:p>
          <a:p>
            <a:pPr indent="-335219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79"/>
              <a:buChar char="●"/>
            </a:pPr>
            <a:r>
              <a:rPr b="1" lang="en" sz="1679" u="sng">
                <a:solidFill>
                  <a:schemeClr val="dk1"/>
                </a:solidFill>
              </a:rPr>
              <a:t>By taking the same names, they show their belief in equality</a:t>
            </a:r>
            <a:endParaRPr b="1" sz="1679" u="sng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440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440"/>
              <a:buNone/>
            </a:pPr>
            <a:r>
              <a:t/>
            </a:r>
            <a:endParaRPr sz="112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440"/>
              <a:buNone/>
            </a:pPr>
            <a:r>
              <a:t/>
            </a:r>
            <a:endParaRPr sz="720"/>
          </a:p>
        </p:txBody>
      </p:sp>
      <p:pic>
        <p:nvPicPr>
          <p:cNvPr id="173" name="Google Shape;17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8773" y="0"/>
            <a:ext cx="1981650" cy="148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1600" y="3419900"/>
            <a:ext cx="1715925" cy="172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44351" y="738775"/>
            <a:ext cx="1049075" cy="136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0275" y="896550"/>
            <a:ext cx="313275" cy="31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0275" y="1515900"/>
            <a:ext cx="313275" cy="31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6225" y="3076200"/>
            <a:ext cx="313275" cy="31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0275" y="4636500"/>
            <a:ext cx="313275" cy="31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4"/>
          <p:cNvSpPr txBox="1"/>
          <p:nvPr>
            <p:ph type="title"/>
          </p:nvPr>
        </p:nvSpPr>
        <p:spPr>
          <a:xfrm>
            <a:off x="311700" y="1302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320" u="sng">
                <a:latin typeface="Passion One"/>
                <a:ea typeface="Passion One"/>
                <a:cs typeface="Passion One"/>
                <a:sym typeface="Passion One"/>
              </a:rPr>
              <a:t>Festivals/ Holidays</a:t>
            </a:r>
            <a:endParaRPr b="1" sz="3320" u="sng">
              <a:latin typeface="Passion One"/>
              <a:ea typeface="Passion One"/>
              <a:cs typeface="Passion One"/>
              <a:sym typeface="Passion One"/>
            </a:endParaRPr>
          </a:p>
        </p:txBody>
      </p:sp>
      <p:sp>
        <p:nvSpPr>
          <p:cNvPr id="185" name="Google Shape;185;p24"/>
          <p:cNvSpPr txBox="1"/>
          <p:nvPr>
            <p:ph idx="1" type="body"/>
          </p:nvPr>
        </p:nvSpPr>
        <p:spPr>
          <a:xfrm>
            <a:off x="311700" y="8070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chemeClr val="dk1"/>
                </a:solidFill>
              </a:rPr>
              <a:t>Diwali</a:t>
            </a:r>
            <a:r>
              <a:rPr lang="en" sz="2400">
                <a:solidFill>
                  <a:schemeClr val="dk1"/>
                </a:solidFill>
              </a:rPr>
              <a:t> - </a:t>
            </a:r>
            <a:r>
              <a:rPr lang="en" sz="2400" u="sng">
                <a:solidFill>
                  <a:schemeClr val="dk1"/>
                </a:solidFill>
              </a:rPr>
              <a:t>Festival of Light, New Year,</a:t>
            </a:r>
            <a:endParaRPr sz="2400" u="sng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dk1"/>
                </a:solidFill>
              </a:rPr>
              <a:t> celebrated by Sikhs as well as Hindus</a:t>
            </a:r>
            <a:endParaRPr sz="2400" u="sng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400" u="sng">
                <a:solidFill>
                  <a:schemeClr val="dk1"/>
                </a:solidFill>
              </a:rPr>
              <a:t>Taking “Amrit”</a:t>
            </a:r>
            <a:r>
              <a:rPr lang="en" sz="2400">
                <a:solidFill>
                  <a:schemeClr val="dk1"/>
                </a:solidFill>
              </a:rPr>
              <a:t> - </a:t>
            </a:r>
            <a:r>
              <a:rPr lang="en" sz="2400" u="sng">
                <a:solidFill>
                  <a:schemeClr val="dk1"/>
                </a:solidFill>
              </a:rPr>
              <a:t>when someone chooses to join the Sikh community, will change last name and start wearing the 5 K’s, no specific age</a:t>
            </a:r>
            <a:endParaRPr sz="2400" u="sng">
              <a:solidFill>
                <a:schemeClr val="dk1"/>
              </a:solidFill>
            </a:endParaRPr>
          </a:p>
        </p:txBody>
      </p:sp>
      <p:pic>
        <p:nvPicPr>
          <p:cNvPr id="186" name="Google Shape;18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5725" y="3373950"/>
            <a:ext cx="2572975" cy="171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53600" y="130275"/>
            <a:ext cx="3317900" cy="185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525" y="2644050"/>
            <a:ext cx="313275" cy="31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525" y="902650"/>
            <a:ext cx="313275" cy="31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420" u="sng">
                <a:latin typeface="Passion One"/>
                <a:ea typeface="Passion One"/>
                <a:cs typeface="Passion One"/>
                <a:sym typeface="Passion One"/>
              </a:rPr>
              <a:t>Sikh History</a:t>
            </a:r>
            <a:endParaRPr sz="3420" u="sng">
              <a:latin typeface="Passion One"/>
              <a:ea typeface="Passion One"/>
              <a:cs typeface="Passion One"/>
              <a:sym typeface="Passion One"/>
            </a:endParaRPr>
          </a:p>
        </p:txBody>
      </p:sp>
      <p:sp>
        <p:nvSpPr>
          <p:cNvPr id="195" name="Google Shape;195;p25"/>
          <p:cNvSpPr txBox="1"/>
          <p:nvPr>
            <p:ph idx="1" type="body"/>
          </p:nvPr>
        </p:nvSpPr>
        <p:spPr>
          <a:xfrm>
            <a:off x="153525" y="1152475"/>
            <a:ext cx="8678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Appears around 1500 AD/CE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In 1600s, Sikhs come into conflict with Muslim rulers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1800-1850 AD/CE, Sikh Ranjit Singh rules in Punjab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1850 AD/CE - Punjab becomes part of the British colony of India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Sikhs were sent as </a:t>
            </a:r>
            <a:r>
              <a:rPr lang="en" sz="2200">
                <a:solidFill>
                  <a:schemeClr val="dk1"/>
                </a:solidFill>
              </a:rPr>
              <a:t>soldiers</a:t>
            </a:r>
            <a:r>
              <a:rPr lang="en" sz="2200">
                <a:solidFill>
                  <a:schemeClr val="dk1"/>
                </a:solidFill>
              </a:rPr>
              <a:t>, by the British to other parts of </a:t>
            </a:r>
            <a:r>
              <a:rPr lang="en" sz="2200">
                <a:solidFill>
                  <a:schemeClr val="dk1"/>
                </a:solidFill>
              </a:rPr>
              <a:t>the</a:t>
            </a:r>
            <a:r>
              <a:rPr lang="en" sz="2200">
                <a:solidFill>
                  <a:schemeClr val="dk1"/>
                </a:solidFill>
              </a:rPr>
              <a:t> world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b="1" lang="en" sz="2200" u="sng">
                <a:solidFill>
                  <a:schemeClr val="dk1"/>
                </a:solidFill>
              </a:rPr>
              <a:t>In 20th century, Sikh immigration expands                          and increases in US after WW2</a:t>
            </a:r>
            <a:endParaRPr b="1" sz="2200" u="sng">
              <a:solidFill>
                <a:schemeClr val="dk1"/>
              </a:solidFill>
            </a:endParaRPr>
          </a:p>
        </p:txBody>
      </p:sp>
      <p:pic>
        <p:nvPicPr>
          <p:cNvPr id="196" name="Google Shape;19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9300" y="1"/>
            <a:ext cx="3284400" cy="164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92413" y="3144513"/>
            <a:ext cx="2390775" cy="191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1500" y="3592100"/>
            <a:ext cx="313275" cy="31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6"/>
          <p:cNvSpPr txBox="1"/>
          <p:nvPr>
            <p:ph type="title"/>
          </p:nvPr>
        </p:nvSpPr>
        <p:spPr>
          <a:xfrm>
            <a:off x="311700" y="78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320" u="sng">
                <a:latin typeface="Passion One"/>
                <a:ea typeface="Passion One"/>
                <a:cs typeface="Passion One"/>
                <a:sym typeface="Passion One"/>
              </a:rPr>
              <a:t>Problems with discrimination…</a:t>
            </a:r>
            <a:endParaRPr b="1" sz="3320" u="sng">
              <a:latin typeface="Passion One"/>
              <a:ea typeface="Passion One"/>
              <a:cs typeface="Passion One"/>
              <a:sym typeface="Passion One"/>
            </a:endParaRPr>
          </a:p>
        </p:txBody>
      </p:sp>
      <p:sp>
        <p:nvSpPr>
          <p:cNvPr id="204" name="Google Shape;204;p26"/>
          <p:cNvSpPr txBox="1"/>
          <p:nvPr>
            <p:ph idx="1" type="body"/>
          </p:nvPr>
        </p:nvSpPr>
        <p:spPr>
          <a:xfrm>
            <a:off x="311700" y="721625"/>
            <a:ext cx="8520600" cy="419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b="1" lang="en" sz="2300">
                <a:solidFill>
                  <a:srgbClr val="2C2C2C"/>
                </a:solidFill>
                <a:highlight>
                  <a:srgbClr val="F5F5F5"/>
                </a:highlight>
              </a:rPr>
              <a:t>“US Sikh community traumatized by yet another mass shooting” April 21, 2021</a:t>
            </a:r>
            <a:endParaRPr b="1" sz="2300">
              <a:solidFill>
                <a:srgbClr val="2C2C2C"/>
              </a:solidFill>
              <a:highlight>
                <a:srgbClr val="F5F5F5"/>
              </a:highlight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b="1" i="1" lang="en" sz="2300">
                <a:solidFill>
                  <a:srgbClr val="121212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“Gunman Kills 6 at a Sikh Temple Near Milwaukee” August 5, 2012</a:t>
            </a:r>
            <a:endParaRPr b="1" i="1" sz="2300">
              <a:solidFill>
                <a:srgbClr val="121212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b="1" lang="en" sz="2300">
                <a:solidFill>
                  <a:schemeClr val="dk1"/>
                </a:solidFill>
                <a:highlight>
                  <a:srgbClr val="FFFFFF"/>
                </a:highlight>
              </a:rPr>
              <a:t>“15 years after 9/11, Sikhs still victims of anti-Muslim hate crimes” September 15, 2016</a:t>
            </a:r>
            <a:endParaRPr b="1" sz="23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spcBef>
                <a:spcPts val="1700"/>
              </a:spcBef>
              <a:spcAft>
                <a:spcPts val="120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</p:txBody>
      </p:sp>
      <p:pic>
        <p:nvPicPr>
          <p:cNvPr id="205" name="Google Shape;20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3398" y="3495675"/>
            <a:ext cx="2123633" cy="159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0163" y="3495663"/>
            <a:ext cx="2867025" cy="159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08675" y="3087636"/>
            <a:ext cx="2123625" cy="19987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7"/>
          <p:cNvSpPr txBox="1"/>
          <p:nvPr>
            <p:ph type="title"/>
          </p:nvPr>
        </p:nvSpPr>
        <p:spPr>
          <a:xfrm>
            <a:off x="311700" y="2273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Sources:</a:t>
            </a:r>
            <a:endParaRPr u="sng"/>
          </a:p>
        </p:txBody>
      </p:sp>
      <p:sp>
        <p:nvSpPr>
          <p:cNvPr id="213" name="Google Shape;213;p27"/>
          <p:cNvSpPr txBox="1"/>
          <p:nvPr>
            <p:ph idx="1" type="body"/>
          </p:nvPr>
        </p:nvSpPr>
        <p:spPr>
          <a:xfrm>
            <a:off x="88675" y="902925"/>
            <a:ext cx="8916300" cy="40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“What is Sikhism?” by Anita Kumar Gill, Slideshare, April 22, 2010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BBC -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https://www.bbc.co.uk/religion/religions/sikhism/beliefs/beliefs.shtml</a:t>
            </a:r>
            <a:r>
              <a:rPr lang="en"/>
              <a:t>, </a:t>
            </a:r>
            <a:endParaRPr/>
          </a:p>
          <a:p>
            <a:pPr indent="4572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Religions: Sikh Beliefs , 9-24-2009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BBC - Bitsize: Sikh Beliefs -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https://www.diffen.com/difference/Christianity_vs_Sikhism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Diffen: Christianity vs. Sikhims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https://www.diffen.com/difference/Christianity_vs_Sikhism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Pew-Templeton Global Religious Futures Project - </a:t>
            </a:r>
            <a:r>
              <a:rPr lang="en" u="sng">
                <a:solidFill>
                  <a:schemeClr val="hlink"/>
                </a:solidFill>
                <a:hlinkClick r:id="rId6"/>
              </a:rPr>
              <a:t>http://www.globalreligiousfutures.org/religions/jews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Migration Policy Institute - </a:t>
            </a:r>
            <a:r>
              <a:rPr lang="en" u="sng">
                <a:solidFill>
                  <a:schemeClr val="hlink"/>
                </a:solidFill>
                <a:hlinkClick r:id="rId7"/>
              </a:rPr>
              <a:t>https://www.migrationpolicy.org/article/indian-immigrants-united-states-2019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Indy Star - </a:t>
            </a:r>
            <a:r>
              <a:rPr lang="en" u="sng">
                <a:solidFill>
                  <a:schemeClr val="hlink"/>
                </a:solidFill>
                <a:hlinkClick r:id="rId8"/>
              </a:rPr>
              <a:t>https://www.indystar.com/story/news/local/indianapolis/2021/04/16/indianapolis-fedex-mass-shooting-victims-sikh-indiana-community/7258846002/</a:t>
            </a:r>
            <a:r>
              <a:rPr lang="en"/>
              <a:t>, “</a:t>
            </a:r>
            <a:r>
              <a:rPr lang="en" sz="1812">
                <a:solidFill>
                  <a:srgbClr val="303030"/>
                </a:solidFill>
                <a:highlight>
                  <a:srgbClr val="FFFFFF"/>
                </a:highlight>
              </a:rPr>
              <a:t>4 killed in FedEx shooting were part of Sikh community. What to know about Sikhs,” April 21, 2021</a:t>
            </a:r>
            <a:endParaRPr sz="1812">
              <a:solidFill>
                <a:srgbClr val="30303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ctrTitle"/>
          </p:nvPr>
        </p:nvSpPr>
        <p:spPr>
          <a:xfrm>
            <a:off x="311700" y="403100"/>
            <a:ext cx="8520600" cy="90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latin typeface="Paytone One"/>
                <a:ea typeface="Paytone One"/>
                <a:cs typeface="Paytone One"/>
                <a:sym typeface="Paytone One"/>
              </a:rPr>
              <a:t>World Religions</a:t>
            </a:r>
            <a:endParaRPr u="sng">
              <a:latin typeface="Paytone One"/>
              <a:ea typeface="Paytone One"/>
              <a:cs typeface="Paytone One"/>
              <a:sym typeface="Paytone One"/>
            </a:endParaRPr>
          </a:p>
        </p:txBody>
      </p:sp>
      <p:cxnSp>
        <p:nvCxnSpPr>
          <p:cNvPr id="64" name="Google Shape;64;p14"/>
          <p:cNvCxnSpPr/>
          <p:nvPr/>
        </p:nvCxnSpPr>
        <p:spPr>
          <a:xfrm>
            <a:off x="298300" y="2281525"/>
            <a:ext cx="8537700" cy="81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5" name="Google Shape;65;p14"/>
          <p:cNvSpPr/>
          <p:nvPr/>
        </p:nvSpPr>
        <p:spPr>
          <a:xfrm>
            <a:off x="604650" y="2217025"/>
            <a:ext cx="112800" cy="112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4"/>
          <p:cNvSpPr/>
          <p:nvPr/>
        </p:nvSpPr>
        <p:spPr>
          <a:xfrm>
            <a:off x="1934100" y="2229175"/>
            <a:ext cx="112800" cy="112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4"/>
          <p:cNvSpPr/>
          <p:nvPr/>
        </p:nvSpPr>
        <p:spPr>
          <a:xfrm>
            <a:off x="3457000" y="2217025"/>
            <a:ext cx="112800" cy="112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4"/>
          <p:cNvSpPr/>
          <p:nvPr/>
        </p:nvSpPr>
        <p:spPr>
          <a:xfrm>
            <a:off x="4885525" y="2217025"/>
            <a:ext cx="112800" cy="112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4"/>
          <p:cNvSpPr/>
          <p:nvPr/>
        </p:nvSpPr>
        <p:spPr>
          <a:xfrm>
            <a:off x="6148125" y="2229175"/>
            <a:ext cx="112800" cy="112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4"/>
          <p:cNvSpPr/>
          <p:nvPr/>
        </p:nvSpPr>
        <p:spPr>
          <a:xfrm>
            <a:off x="7937100" y="2229175"/>
            <a:ext cx="112800" cy="112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4"/>
          <p:cNvSpPr txBox="1"/>
          <p:nvPr/>
        </p:nvSpPr>
        <p:spPr>
          <a:xfrm>
            <a:off x="298300" y="1682225"/>
            <a:ext cx="983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Hinduism</a:t>
            </a:r>
            <a:endParaRPr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15%</a:t>
            </a:r>
            <a:endParaRPr/>
          </a:p>
        </p:txBody>
      </p:sp>
      <p:sp>
        <p:nvSpPr>
          <p:cNvPr id="72" name="Google Shape;72;p14"/>
          <p:cNvSpPr txBox="1"/>
          <p:nvPr/>
        </p:nvSpPr>
        <p:spPr>
          <a:xfrm>
            <a:off x="1595375" y="1682225"/>
            <a:ext cx="983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Judiasm</a:t>
            </a:r>
            <a:endParaRPr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.2 %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3047400" y="1682225"/>
            <a:ext cx="1128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Buddhism</a:t>
            </a:r>
            <a:endParaRPr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7.5%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4377625" y="1674026"/>
            <a:ext cx="1128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Chrisitianty</a:t>
            </a:r>
            <a:endParaRPr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32%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4"/>
          <p:cNvSpPr txBox="1"/>
          <p:nvPr/>
        </p:nvSpPr>
        <p:spPr>
          <a:xfrm>
            <a:off x="5828800" y="1682225"/>
            <a:ext cx="854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Islam</a:t>
            </a:r>
            <a:endParaRPr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24%</a:t>
            </a:r>
            <a:endParaRPr/>
          </a:p>
        </p:txBody>
      </p:sp>
      <p:sp>
        <p:nvSpPr>
          <p:cNvPr id="76" name="Google Shape;76;p14"/>
          <p:cNvSpPr txBox="1"/>
          <p:nvPr/>
        </p:nvSpPr>
        <p:spPr>
          <a:xfrm>
            <a:off x="7578200" y="1682225"/>
            <a:ext cx="919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Sikhism</a:t>
            </a:r>
            <a:endParaRPr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.4%</a:t>
            </a:r>
            <a:endParaRPr/>
          </a:p>
        </p:txBody>
      </p:sp>
      <p:sp>
        <p:nvSpPr>
          <p:cNvPr id="77" name="Google Shape;77;p14"/>
          <p:cNvSpPr txBox="1"/>
          <p:nvPr/>
        </p:nvSpPr>
        <p:spPr>
          <a:xfrm>
            <a:off x="5796400" y="2505325"/>
            <a:ext cx="91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610 CE</a:t>
            </a:r>
            <a:endParaRPr/>
          </a:p>
        </p:txBody>
      </p:sp>
      <p:sp>
        <p:nvSpPr>
          <p:cNvPr id="78" name="Google Shape;78;p14"/>
          <p:cNvSpPr txBox="1"/>
          <p:nvPr/>
        </p:nvSpPr>
        <p:spPr>
          <a:xfrm>
            <a:off x="7610125" y="2505325"/>
            <a:ext cx="983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1500 CE</a:t>
            </a:r>
            <a:endParaRPr/>
          </a:p>
        </p:txBody>
      </p:sp>
      <p:sp>
        <p:nvSpPr>
          <p:cNvPr id="79" name="Google Shape;79;p14"/>
          <p:cNvSpPr txBox="1"/>
          <p:nvPr/>
        </p:nvSpPr>
        <p:spPr>
          <a:xfrm>
            <a:off x="4622900" y="2466950"/>
            <a:ext cx="711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30 CE</a:t>
            </a:r>
            <a:endParaRPr/>
          </a:p>
        </p:txBody>
      </p:sp>
      <p:sp>
        <p:nvSpPr>
          <p:cNvPr id="80" name="Google Shape;80;p14"/>
          <p:cNvSpPr txBox="1"/>
          <p:nvPr/>
        </p:nvSpPr>
        <p:spPr>
          <a:xfrm>
            <a:off x="3087600" y="2466950"/>
            <a:ext cx="104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~ 550 BCE</a:t>
            </a:r>
            <a:endParaRPr/>
          </a:p>
        </p:txBody>
      </p:sp>
      <p:sp>
        <p:nvSpPr>
          <p:cNvPr id="81" name="Google Shape;81;p14"/>
          <p:cNvSpPr txBox="1"/>
          <p:nvPr/>
        </p:nvSpPr>
        <p:spPr>
          <a:xfrm>
            <a:off x="1628325" y="2505325"/>
            <a:ext cx="104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1800 BCE</a:t>
            </a:r>
            <a:endParaRPr/>
          </a:p>
        </p:txBody>
      </p:sp>
      <p:sp>
        <p:nvSpPr>
          <p:cNvPr id="82" name="Google Shape;82;p14"/>
          <p:cNvSpPr txBox="1"/>
          <p:nvPr/>
        </p:nvSpPr>
        <p:spPr>
          <a:xfrm>
            <a:off x="298400" y="2505325"/>
            <a:ext cx="112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2000 BCE?</a:t>
            </a:r>
            <a:endParaRPr/>
          </a:p>
        </p:txBody>
      </p:sp>
      <p:pic>
        <p:nvPicPr>
          <p:cNvPr id="83" name="Google Shape;8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5376" y="3498875"/>
            <a:ext cx="1423925" cy="1644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11125" y="3382113"/>
            <a:ext cx="1642400" cy="187815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4"/>
          <p:cNvSpPr txBox="1"/>
          <p:nvPr/>
        </p:nvSpPr>
        <p:spPr>
          <a:xfrm>
            <a:off x="6651075" y="290225"/>
            <a:ext cx="4643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175" y="3631025"/>
            <a:ext cx="1417358" cy="147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09375" y="3631025"/>
            <a:ext cx="1569549" cy="147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96725" y="3458549"/>
            <a:ext cx="1332075" cy="181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927175" y="3536413"/>
            <a:ext cx="1569551" cy="1569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/>
          <p:nvPr>
            <p:ph type="title"/>
          </p:nvPr>
        </p:nvSpPr>
        <p:spPr>
          <a:xfrm>
            <a:off x="363175" y="203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320" u="sng">
                <a:latin typeface="Passion One"/>
                <a:ea typeface="Passion One"/>
                <a:cs typeface="Passion One"/>
                <a:sym typeface="Passion One"/>
              </a:rPr>
              <a:t>Some Sikhism Basics….</a:t>
            </a:r>
            <a:endParaRPr b="1" sz="3320" u="sng">
              <a:latin typeface="Passion One"/>
              <a:ea typeface="Passion One"/>
              <a:cs typeface="Passion One"/>
              <a:sym typeface="Passion One"/>
            </a:endParaRPr>
          </a:p>
        </p:txBody>
      </p:sp>
      <p:sp>
        <p:nvSpPr>
          <p:cNvPr id="95" name="Google Shape;95;p15"/>
          <p:cNvSpPr txBox="1"/>
          <p:nvPr>
            <p:ph idx="1" type="body"/>
          </p:nvPr>
        </p:nvSpPr>
        <p:spPr>
          <a:xfrm>
            <a:off x="185425" y="775875"/>
            <a:ext cx="8876100" cy="419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b="1" lang="en" sz="2600" u="sng">
                <a:solidFill>
                  <a:schemeClr val="dk1"/>
                </a:solidFill>
              </a:rPr>
              <a:t>30 million followers worldwide (5th Largest)</a:t>
            </a:r>
            <a:endParaRPr b="1" sz="2600" u="sng">
              <a:solidFill>
                <a:schemeClr val="dk1"/>
              </a:solidFill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" sz="2600">
                <a:solidFill>
                  <a:schemeClr val="dk1"/>
                </a:solidFill>
              </a:rPr>
              <a:t>Very young faith - 1500 AD/CE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" sz="2600">
                <a:solidFill>
                  <a:schemeClr val="dk1"/>
                </a:solidFill>
              </a:rPr>
              <a:t>Founded in northern India/Pakistan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" sz="2600">
                <a:solidFill>
                  <a:schemeClr val="dk1"/>
                </a:solidFill>
              </a:rPr>
              <a:t>Language of the faith - Punjabi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b="1" lang="en" sz="2600" u="sng">
                <a:solidFill>
                  <a:schemeClr val="dk1"/>
                </a:solidFill>
              </a:rPr>
              <a:t>“Sikh” (sick) = “Student/Learner”</a:t>
            </a:r>
            <a:endParaRPr b="1" sz="2600" u="sng">
              <a:solidFill>
                <a:schemeClr val="dk1"/>
              </a:solidFill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b="1" lang="en" sz="2600" u="sng">
                <a:solidFill>
                  <a:schemeClr val="dk1"/>
                </a:solidFill>
              </a:rPr>
              <a:t>Monotheistic Faith</a:t>
            </a:r>
            <a:endParaRPr b="1" sz="2600" u="sng">
              <a:solidFill>
                <a:schemeClr val="dk1"/>
              </a:solidFill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>
                <a:solidFill>
                  <a:schemeClr val="dk1"/>
                </a:solidFill>
              </a:rPr>
              <a:t>Respect all faiths- Jesus and Muhammad are seen as holy men, “saints</a:t>
            </a:r>
            <a:r>
              <a:rPr lang="en" sz="2600"/>
              <a:t>”</a:t>
            </a:r>
            <a:endParaRPr sz="26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100"/>
          </a:p>
        </p:txBody>
      </p:sp>
      <p:pic>
        <p:nvPicPr>
          <p:cNvPr id="96" name="Google Shape;9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8850" y="1246125"/>
            <a:ext cx="1979475" cy="231257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5"/>
          <p:cNvSpPr/>
          <p:nvPr/>
        </p:nvSpPr>
        <p:spPr>
          <a:xfrm>
            <a:off x="5879300" y="1789975"/>
            <a:ext cx="1457400" cy="113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40225" y="4028950"/>
            <a:ext cx="914025" cy="104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8575" y="2764325"/>
            <a:ext cx="313275" cy="31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8575" y="932850"/>
            <a:ext cx="313275" cy="31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0700" y="3245425"/>
            <a:ext cx="313275" cy="31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type="title"/>
          </p:nvPr>
        </p:nvSpPr>
        <p:spPr>
          <a:xfrm>
            <a:off x="144725" y="400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320" u="sng">
                <a:latin typeface="Passion One"/>
                <a:ea typeface="Passion One"/>
                <a:cs typeface="Passion One"/>
                <a:sym typeface="Passion One"/>
              </a:rPr>
              <a:t>Immigration to the United States...</a:t>
            </a:r>
            <a:endParaRPr b="1" sz="3320" u="sng">
              <a:latin typeface="Passion One"/>
              <a:ea typeface="Passion One"/>
              <a:cs typeface="Passion One"/>
              <a:sym typeface="Passion One"/>
            </a:endParaRPr>
          </a:p>
        </p:txBody>
      </p:sp>
      <p:sp>
        <p:nvSpPr>
          <p:cNvPr id="107" name="Google Shape;107;p16"/>
          <p:cNvSpPr txBox="1"/>
          <p:nvPr>
            <p:ph idx="1" type="body"/>
          </p:nvPr>
        </p:nvSpPr>
        <p:spPr>
          <a:xfrm>
            <a:off x="225725" y="612700"/>
            <a:ext cx="8860200" cy="42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About 500,000-700,000 Sikhs in the U.S. (30 million worldwide)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Largest populations on the coasts but other large communities include Chicago, Detroit, Houston, Dallas, and Indianapolis</a:t>
            </a:r>
            <a:endParaRPr sz="22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1450">
                <a:solidFill>
                  <a:srgbClr val="333333"/>
                </a:solidFill>
              </a:rPr>
              <a:t>From 1980 to 2019, the Indian immigrant population in the US increased 13-fold (see Figure 1).</a:t>
            </a:r>
            <a:endParaRPr sz="2200">
              <a:solidFill>
                <a:schemeClr val="dk1"/>
              </a:solidFill>
            </a:endParaRPr>
          </a:p>
        </p:txBody>
      </p:sp>
      <p:pic>
        <p:nvPicPr>
          <p:cNvPr id="108" name="Google Shape;10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8575" y="2160600"/>
            <a:ext cx="4965075" cy="291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6"/>
          <p:cNvSpPr txBox="1"/>
          <p:nvPr/>
        </p:nvSpPr>
        <p:spPr>
          <a:xfrm>
            <a:off x="7094475" y="3087700"/>
            <a:ext cx="17817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rgbClr val="333333"/>
                </a:solidFill>
                <a:highlight>
                  <a:srgbClr val="D1CDD9"/>
                </a:highlight>
              </a:rPr>
              <a:t>Sources:</a:t>
            </a:r>
            <a:r>
              <a:rPr lang="en" sz="900">
                <a:solidFill>
                  <a:srgbClr val="333333"/>
                </a:solidFill>
                <a:highlight>
                  <a:srgbClr val="D1CDD9"/>
                </a:highlight>
              </a:rPr>
              <a:t> Data from U.S. Census Bureau 2010 and 2019 American Community Surveys (ACS), and Campbell J. Gibson and Kay Jung, "Historical Census Statistics on the Foreign-born Population of the United States: 1850-2000" (Working Paper no. 81, U.S. Census Bureau, Washington, DC, February 2006), </a:t>
            </a:r>
            <a:r>
              <a:rPr lang="en" sz="900">
                <a:solidFill>
                  <a:srgbClr val="6C6189"/>
                </a:solidFill>
                <a:highlight>
                  <a:srgbClr val="D1CDD9"/>
                </a:highlight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available online</a:t>
            </a:r>
            <a:r>
              <a:rPr lang="en" sz="900">
                <a:solidFill>
                  <a:srgbClr val="333333"/>
                </a:solidFill>
                <a:highlight>
                  <a:srgbClr val="D1CDD9"/>
                </a:highlight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>
            <p:ph type="title"/>
          </p:nvPr>
        </p:nvSpPr>
        <p:spPr>
          <a:xfrm>
            <a:off x="311700" y="211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20" u="sng">
                <a:latin typeface="Passion One"/>
                <a:ea typeface="Passion One"/>
                <a:cs typeface="Passion One"/>
                <a:sym typeface="Passion One"/>
              </a:rPr>
              <a:t>Religious Leaders</a:t>
            </a:r>
            <a:endParaRPr b="1" sz="3420" u="sng">
              <a:latin typeface="Passion One"/>
              <a:ea typeface="Passion One"/>
              <a:cs typeface="Passion One"/>
              <a:sym typeface="Passion One"/>
            </a:endParaRPr>
          </a:p>
        </p:txBody>
      </p:sp>
      <p:sp>
        <p:nvSpPr>
          <p:cNvPr id="115" name="Google Shape;115;p17"/>
          <p:cNvSpPr txBox="1"/>
          <p:nvPr>
            <p:ph idx="1" type="body"/>
          </p:nvPr>
        </p:nvSpPr>
        <p:spPr>
          <a:xfrm>
            <a:off x="99800" y="830375"/>
            <a:ext cx="8889900" cy="399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b="1" lang="en" sz="2300" u="sng">
                <a:solidFill>
                  <a:schemeClr val="dk1"/>
                </a:solidFill>
              </a:rPr>
              <a:t>Guru = “Teacher”</a:t>
            </a:r>
            <a:endParaRPr b="1" sz="2300" u="sng">
              <a:solidFill>
                <a:schemeClr val="dk1"/>
              </a:solidFill>
            </a:endParaRPr>
          </a:p>
          <a:p>
            <a:pPr indent="-37465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■"/>
            </a:pPr>
            <a:r>
              <a:rPr b="1" lang="en" sz="2300" u="sng">
                <a:solidFill>
                  <a:schemeClr val="dk1"/>
                </a:solidFill>
              </a:rPr>
              <a:t>Guru Nanak</a:t>
            </a:r>
            <a:r>
              <a:rPr b="1" lang="en" sz="2300">
                <a:solidFill>
                  <a:schemeClr val="dk1"/>
                </a:solidFill>
              </a:rPr>
              <a:t> - </a:t>
            </a:r>
            <a:r>
              <a:rPr b="1" lang="en" sz="2300" u="sng">
                <a:solidFill>
                  <a:schemeClr val="dk1"/>
                </a:solidFill>
              </a:rPr>
              <a:t>1st Guru, founder of religion in 15th century</a:t>
            </a:r>
            <a:endParaRPr b="1" sz="2300" u="sng">
              <a:solidFill>
                <a:schemeClr val="dk1"/>
              </a:solidFill>
            </a:endParaRPr>
          </a:p>
          <a:p>
            <a:pPr indent="-37465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■"/>
            </a:pPr>
            <a:r>
              <a:rPr b="1" lang="en" sz="2300" u="sng">
                <a:solidFill>
                  <a:schemeClr val="dk1"/>
                </a:solidFill>
              </a:rPr>
              <a:t>Raised a Hindu, rejected Hindu &amp; Muslim teachings</a:t>
            </a:r>
            <a:endParaRPr b="1" sz="2300" u="sng">
              <a:solidFill>
                <a:schemeClr val="dk1"/>
              </a:solidFill>
            </a:endParaRPr>
          </a:p>
          <a:p>
            <a:pPr indent="-37465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■"/>
            </a:pPr>
            <a:r>
              <a:rPr lang="en" sz="2300">
                <a:solidFill>
                  <a:schemeClr val="dk1"/>
                </a:solidFill>
              </a:rPr>
              <a:t>Gurus are NOT manifestations of God, but are without sin</a:t>
            </a:r>
            <a:endParaRPr sz="2300">
              <a:solidFill>
                <a:schemeClr val="dk1"/>
              </a:solidFill>
            </a:endParaRPr>
          </a:p>
          <a:p>
            <a:pPr indent="-37465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■"/>
            </a:pPr>
            <a:r>
              <a:rPr b="1" lang="en" sz="2300" u="sng">
                <a:solidFill>
                  <a:schemeClr val="dk1"/>
                </a:solidFill>
              </a:rPr>
              <a:t>Guru Nanak rejects the caste system</a:t>
            </a:r>
            <a:endParaRPr b="1" sz="2300" u="sng">
              <a:solidFill>
                <a:schemeClr val="dk1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b="1" lang="en" sz="2300" u="sng">
                <a:solidFill>
                  <a:schemeClr val="dk1"/>
                </a:solidFill>
              </a:rPr>
              <a:t>9 gurus follow Guru Nanak for a total of 10 gurus</a:t>
            </a:r>
            <a:endParaRPr b="1" sz="2300" u="sng">
              <a:solidFill>
                <a:schemeClr val="dk1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b="1" lang="en" sz="2300" u="sng">
                <a:solidFill>
                  <a:schemeClr val="dk1"/>
                </a:solidFill>
              </a:rPr>
              <a:t>Each guru is inhabited by a single spirit</a:t>
            </a:r>
            <a:endParaRPr sz="2100"/>
          </a:p>
        </p:txBody>
      </p:sp>
      <p:pic>
        <p:nvPicPr>
          <p:cNvPr id="116" name="Google Shape;11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18500" y="3644325"/>
            <a:ext cx="1449800" cy="145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4900" y="974375"/>
            <a:ext cx="313275" cy="31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7025" y="3744500"/>
            <a:ext cx="313275" cy="31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4900" y="4217125"/>
            <a:ext cx="313275" cy="31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320" u="sng">
                <a:latin typeface="Passion One"/>
                <a:ea typeface="Passion One"/>
                <a:cs typeface="Passion One"/>
                <a:sym typeface="Passion One"/>
              </a:rPr>
              <a:t>Holy Book</a:t>
            </a:r>
            <a:endParaRPr b="1" sz="3320" u="sng">
              <a:latin typeface="Passion One"/>
              <a:ea typeface="Passion One"/>
              <a:cs typeface="Passion One"/>
              <a:sym typeface="Passion One"/>
            </a:endParaRPr>
          </a:p>
        </p:txBody>
      </p:sp>
      <p:sp>
        <p:nvSpPr>
          <p:cNvPr id="125" name="Google Shape;125;p18"/>
          <p:cNvSpPr txBox="1"/>
          <p:nvPr>
            <p:ph idx="1" type="body"/>
          </p:nvPr>
        </p:nvSpPr>
        <p:spPr>
          <a:xfrm>
            <a:off x="120925" y="1200850"/>
            <a:ext cx="8840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b="1" lang="en" sz="2300" u="sng">
                <a:solidFill>
                  <a:schemeClr val="dk1"/>
                </a:solidFill>
              </a:rPr>
              <a:t>Guru Granth Sahib</a:t>
            </a:r>
            <a:r>
              <a:rPr lang="en" sz="2300">
                <a:solidFill>
                  <a:schemeClr val="dk1"/>
                </a:solidFill>
              </a:rPr>
              <a:t> -  </a:t>
            </a:r>
            <a:r>
              <a:rPr b="1" lang="en" sz="2300" u="sng">
                <a:solidFill>
                  <a:schemeClr val="dk1"/>
                </a:solidFill>
              </a:rPr>
              <a:t>Holy Book of scripture</a:t>
            </a:r>
            <a:r>
              <a:rPr lang="en" sz="2300">
                <a:solidFill>
                  <a:schemeClr val="dk1"/>
                </a:solidFill>
              </a:rPr>
              <a:t>, “First Book”</a:t>
            </a:r>
            <a:endParaRPr sz="2300">
              <a:solidFill>
                <a:schemeClr val="dk1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 sz="2300">
                <a:solidFill>
                  <a:schemeClr val="dk1"/>
                </a:solidFill>
              </a:rPr>
              <a:t>Like a Bible, Koran, or Torah</a:t>
            </a:r>
            <a:endParaRPr sz="2300">
              <a:solidFill>
                <a:schemeClr val="dk1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 sz="2300">
                <a:solidFill>
                  <a:schemeClr val="dk1"/>
                </a:solidFill>
              </a:rPr>
              <a:t>Summarization of the teaching of the 10 gurus, hymns</a:t>
            </a:r>
            <a:endParaRPr sz="2300">
              <a:solidFill>
                <a:schemeClr val="dk1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 sz="2300">
                <a:solidFill>
                  <a:schemeClr val="dk1"/>
                </a:solidFill>
              </a:rPr>
              <a:t>Focuses on how to live a life in which you can find god within yourself</a:t>
            </a:r>
            <a:endParaRPr sz="2300">
              <a:solidFill>
                <a:schemeClr val="dk1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b="1" lang="en" sz="2300" u="sng">
                <a:solidFill>
                  <a:schemeClr val="dk1"/>
                </a:solidFill>
              </a:rPr>
              <a:t>Words spoken by the gurus, believed to                           contain the words of Waheguru - God</a:t>
            </a:r>
            <a:endParaRPr b="1" sz="2300" u="sng">
              <a:solidFill>
                <a:schemeClr val="dk1"/>
              </a:solidFill>
            </a:endParaRPr>
          </a:p>
        </p:txBody>
      </p:sp>
      <p:pic>
        <p:nvPicPr>
          <p:cNvPr id="126" name="Google Shape;12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3325" y="3224300"/>
            <a:ext cx="2766850" cy="179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6125" y="3344475"/>
            <a:ext cx="313275" cy="31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250" y="1317800"/>
            <a:ext cx="313275" cy="31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/>
          <p:nvPr>
            <p:ph type="title"/>
          </p:nvPr>
        </p:nvSpPr>
        <p:spPr>
          <a:xfrm>
            <a:off x="190775" y="162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20" u="sng">
                <a:latin typeface="Passion One"/>
                <a:ea typeface="Passion One"/>
                <a:cs typeface="Passion One"/>
                <a:sym typeface="Passion One"/>
              </a:rPr>
              <a:t>House of Worship</a:t>
            </a:r>
            <a:endParaRPr b="1" sz="3420" u="sng">
              <a:latin typeface="Passion One"/>
              <a:ea typeface="Passion One"/>
              <a:cs typeface="Passion One"/>
              <a:sym typeface="Passion One"/>
            </a:endParaRPr>
          </a:p>
        </p:txBody>
      </p:sp>
      <p:sp>
        <p:nvSpPr>
          <p:cNvPr id="134" name="Google Shape;134;p19"/>
          <p:cNvSpPr txBox="1"/>
          <p:nvPr>
            <p:ph idx="1" type="body"/>
          </p:nvPr>
        </p:nvSpPr>
        <p:spPr>
          <a:xfrm>
            <a:off x="113200" y="1410825"/>
            <a:ext cx="8875800" cy="369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b="1" lang="en" sz="2300" u="sng">
                <a:solidFill>
                  <a:schemeClr val="dk1"/>
                </a:solidFill>
              </a:rPr>
              <a:t>House of Worship</a:t>
            </a:r>
            <a:r>
              <a:rPr lang="en" sz="2300">
                <a:solidFill>
                  <a:schemeClr val="dk1"/>
                </a:solidFill>
              </a:rPr>
              <a:t> - </a:t>
            </a:r>
            <a:r>
              <a:rPr b="1" lang="en" sz="2300" u="sng">
                <a:solidFill>
                  <a:schemeClr val="dk1"/>
                </a:solidFill>
              </a:rPr>
              <a:t>Gurdwara (Goord-Vhar-Ah)</a:t>
            </a:r>
            <a:endParaRPr b="1" sz="2300" u="sng">
              <a:solidFill>
                <a:schemeClr val="dk1"/>
              </a:solidFill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○"/>
            </a:pPr>
            <a:r>
              <a:rPr lang="en" sz="2300">
                <a:solidFill>
                  <a:schemeClr val="dk1"/>
                </a:solidFill>
              </a:rPr>
              <a:t> “Guru’s Door” - a place of learning</a:t>
            </a:r>
            <a:endParaRPr sz="2300">
              <a:solidFill>
                <a:schemeClr val="dk1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 sz="1900">
                <a:solidFill>
                  <a:schemeClr val="dk1"/>
                </a:solidFill>
              </a:rPr>
              <a:t>P</a:t>
            </a:r>
            <a:r>
              <a:rPr lang="en" sz="1900">
                <a:solidFill>
                  <a:schemeClr val="dk1"/>
                </a:solidFill>
              </a:rPr>
              <a:t>eople of all faiths are are welcome in the gurdwara</a:t>
            </a:r>
            <a:endParaRPr sz="1900">
              <a:solidFill>
                <a:schemeClr val="dk1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 sz="2300">
                <a:solidFill>
                  <a:schemeClr val="dk1"/>
                </a:solidFill>
              </a:rPr>
              <a:t>Each Gurdwara has a copy of the </a:t>
            </a:r>
            <a:r>
              <a:rPr i="1" lang="en" sz="2300">
                <a:solidFill>
                  <a:schemeClr val="dk1"/>
                </a:solidFill>
              </a:rPr>
              <a:t>Guru Granth Sahib</a:t>
            </a:r>
            <a:r>
              <a:rPr lang="en" sz="2300">
                <a:solidFill>
                  <a:schemeClr val="dk1"/>
                </a:solidFill>
              </a:rPr>
              <a:t> </a:t>
            </a:r>
            <a:endParaRPr sz="2300">
              <a:solidFill>
                <a:schemeClr val="dk1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 sz="2300">
                <a:solidFill>
                  <a:schemeClr val="dk1"/>
                </a:solidFill>
              </a:rPr>
              <a:t>Part of each gurdwara is a </a:t>
            </a:r>
            <a:r>
              <a:rPr b="1" lang="en" sz="2300" u="sng">
                <a:solidFill>
                  <a:schemeClr val="dk1"/>
                </a:solidFill>
              </a:rPr>
              <a:t>langar</a:t>
            </a:r>
            <a:r>
              <a:rPr lang="en" sz="2300" u="sng">
                <a:solidFill>
                  <a:schemeClr val="dk1"/>
                </a:solidFill>
              </a:rPr>
              <a:t> </a:t>
            </a:r>
            <a:r>
              <a:rPr lang="en" sz="2300">
                <a:solidFill>
                  <a:schemeClr val="dk1"/>
                </a:solidFill>
              </a:rPr>
              <a:t>- </a:t>
            </a:r>
            <a:r>
              <a:rPr b="1" lang="en" sz="2300" u="sng">
                <a:solidFill>
                  <a:schemeClr val="dk1"/>
                </a:solidFill>
              </a:rPr>
              <a:t>a </a:t>
            </a:r>
            <a:r>
              <a:rPr b="1" lang="en" sz="2300" u="sng">
                <a:solidFill>
                  <a:schemeClr val="dk1"/>
                </a:solidFill>
              </a:rPr>
              <a:t>communal</a:t>
            </a:r>
            <a:r>
              <a:rPr b="1" lang="en" sz="2300" u="sng">
                <a:solidFill>
                  <a:schemeClr val="dk1"/>
                </a:solidFill>
              </a:rPr>
              <a:t> dining hall/meal</a:t>
            </a:r>
            <a:r>
              <a:rPr lang="en" sz="2300">
                <a:solidFill>
                  <a:schemeClr val="dk1"/>
                </a:solidFill>
              </a:rPr>
              <a:t> where free food is cooked and served to the congregation (only vegetarian usually!)</a:t>
            </a:r>
            <a:endParaRPr sz="2300">
              <a:solidFill>
                <a:schemeClr val="dk1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 sz="2300">
                <a:solidFill>
                  <a:schemeClr val="dk1"/>
                </a:solidFill>
              </a:rPr>
              <a:t>Weekly attendance not mandatory, </a:t>
            </a:r>
            <a:r>
              <a:rPr b="1" lang="en" sz="2300" u="sng">
                <a:solidFill>
                  <a:schemeClr val="dk1"/>
                </a:solidFill>
              </a:rPr>
              <a:t>no specific sabbath day</a:t>
            </a:r>
            <a:r>
              <a:rPr lang="en" sz="2300">
                <a:solidFill>
                  <a:schemeClr val="dk1"/>
                </a:solidFill>
              </a:rPr>
              <a:t> (holy day of the week)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</a:endParaRPr>
          </a:p>
        </p:txBody>
      </p:sp>
      <p:pic>
        <p:nvPicPr>
          <p:cNvPr id="135" name="Google Shape;13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8447" y="47522"/>
            <a:ext cx="2048700" cy="136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6382" y="47524"/>
            <a:ext cx="2594217" cy="136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0775" y="1526225"/>
            <a:ext cx="313275" cy="31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0775" y="3171425"/>
            <a:ext cx="313275" cy="31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1325" y="4378000"/>
            <a:ext cx="313275" cy="31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121212"/>
                </a:solidFill>
              </a:rPr>
              <a:t>Gurdwaras </a:t>
            </a:r>
            <a:endParaRPr b="1" sz="3200">
              <a:solidFill>
                <a:srgbClr val="12121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200"/>
              <a:t>(Sikh temples)</a:t>
            </a:r>
            <a:endParaRPr sz="3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200"/>
              <a:t>in the </a:t>
            </a:r>
            <a:endParaRPr sz="3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200"/>
              <a:t>Indianapolis </a:t>
            </a:r>
            <a:endParaRPr sz="32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200"/>
              <a:t>area</a:t>
            </a:r>
            <a:endParaRPr sz="3200"/>
          </a:p>
        </p:txBody>
      </p:sp>
      <p:pic>
        <p:nvPicPr>
          <p:cNvPr id="146" name="Google Shape;14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8748" y="35375"/>
            <a:ext cx="538765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0"/>
          <p:cNvSpPr txBox="1"/>
          <p:nvPr/>
        </p:nvSpPr>
        <p:spPr>
          <a:xfrm>
            <a:off x="714575" y="665050"/>
            <a:ext cx="955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 txBox="1"/>
          <p:nvPr>
            <p:ph type="title"/>
          </p:nvPr>
        </p:nvSpPr>
        <p:spPr>
          <a:xfrm>
            <a:off x="271400" y="31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320" u="sng">
                <a:latin typeface="Passion One"/>
                <a:ea typeface="Passion One"/>
                <a:cs typeface="Passion One"/>
                <a:sym typeface="Passion One"/>
              </a:rPr>
              <a:t>Core</a:t>
            </a:r>
            <a:r>
              <a:rPr b="1" lang="en" sz="3320" u="sng">
                <a:latin typeface="Passion One"/>
                <a:ea typeface="Passion One"/>
                <a:cs typeface="Passion One"/>
                <a:sym typeface="Passion One"/>
              </a:rPr>
              <a:t> Beliefs</a:t>
            </a:r>
            <a:endParaRPr b="1" sz="3320" u="sng">
              <a:latin typeface="Passion One"/>
              <a:ea typeface="Passion One"/>
              <a:cs typeface="Passion One"/>
              <a:sym typeface="Passion One"/>
            </a:endParaRPr>
          </a:p>
        </p:txBody>
      </p:sp>
      <p:sp>
        <p:nvSpPr>
          <p:cNvPr id="153" name="Google Shape;153;p21"/>
          <p:cNvSpPr txBox="1"/>
          <p:nvPr>
            <p:ph idx="1" type="body"/>
          </p:nvPr>
        </p:nvSpPr>
        <p:spPr>
          <a:xfrm>
            <a:off x="225725" y="604650"/>
            <a:ext cx="8795700" cy="446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Belief in </a:t>
            </a:r>
            <a:r>
              <a:rPr b="1" lang="en" sz="2000" u="sng">
                <a:solidFill>
                  <a:schemeClr val="dk1"/>
                </a:solidFill>
              </a:rPr>
              <a:t>one God</a:t>
            </a:r>
            <a:r>
              <a:rPr lang="en" sz="2000">
                <a:solidFill>
                  <a:schemeClr val="dk1"/>
                </a:solidFill>
              </a:rPr>
              <a:t>, this God does not have a form/gender </a:t>
            </a:r>
            <a:endParaRPr i="1"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b="1" lang="en" sz="2000" u="sng">
                <a:solidFill>
                  <a:schemeClr val="dk1"/>
                </a:solidFill>
              </a:rPr>
              <a:t>God is beyond all human comprehension</a:t>
            </a:r>
            <a:r>
              <a:rPr lang="en" sz="2000">
                <a:solidFill>
                  <a:schemeClr val="dk1"/>
                </a:solidFill>
              </a:rPr>
              <a:t> but can be                   found through prayer, honest work, and giving to others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b="1" lang="en" sz="2000" u="sng">
                <a:solidFill>
                  <a:schemeClr val="dk1"/>
                </a:solidFill>
              </a:rPr>
              <a:t>Equality</a:t>
            </a:r>
            <a:r>
              <a:rPr lang="en" sz="2000">
                <a:solidFill>
                  <a:schemeClr val="dk1"/>
                </a:solidFill>
              </a:rPr>
              <a:t> of all humans before God, all have equal access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Serving God by serving others - </a:t>
            </a:r>
            <a:r>
              <a:rPr b="1" lang="en" sz="2000" u="sng">
                <a:solidFill>
                  <a:schemeClr val="dk1"/>
                </a:solidFill>
              </a:rPr>
              <a:t>strong duty to family and community</a:t>
            </a:r>
            <a:endParaRPr b="1" sz="2000" u="sng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b="1" lang="en" sz="2000" u="sng">
                <a:solidFill>
                  <a:schemeClr val="dk1"/>
                </a:solidFill>
              </a:rPr>
              <a:t>Reincarnation</a:t>
            </a:r>
            <a:r>
              <a:rPr lang="en" sz="2000">
                <a:solidFill>
                  <a:schemeClr val="dk1"/>
                </a:solidFill>
              </a:rPr>
              <a:t> - a cycle of life, death, &amp; rebirth with the hope of one day breaking out of the cycle to </a:t>
            </a:r>
            <a:r>
              <a:rPr lang="en" sz="2000">
                <a:solidFill>
                  <a:schemeClr val="dk1"/>
                </a:solidFill>
              </a:rPr>
              <a:t>achieve</a:t>
            </a:r>
            <a:r>
              <a:rPr lang="en" sz="2000">
                <a:solidFill>
                  <a:schemeClr val="dk1"/>
                </a:solidFill>
              </a:rPr>
              <a:t> union with God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Overcoming the </a:t>
            </a:r>
            <a:r>
              <a:rPr lang="en" sz="2000">
                <a:solidFill>
                  <a:schemeClr val="dk1"/>
                </a:solidFill>
              </a:rPr>
              <a:t>5 vices</a:t>
            </a:r>
            <a:r>
              <a:rPr lang="en" sz="2000">
                <a:solidFill>
                  <a:schemeClr val="dk1"/>
                </a:solidFill>
              </a:rPr>
              <a:t> of self-centeredness: lust, greed, anger, pride, attachment to the objects of this work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154" name="Google Shape;154;p21"/>
          <p:cNvPicPr preferRelativeResize="0"/>
          <p:nvPr/>
        </p:nvPicPr>
        <p:blipFill rotWithShape="1">
          <a:blip r:embed="rId3">
            <a:alphaModFix/>
          </a:blip>
          <a:srcRect b="5784" l="13865" r="11390" t="0"/>
          <a:stretch/>
        </p:blipFill>
        <p:spPr>
          <a:xfrm>
            <a:off x="7269200" y="571450"/>
            <a:ext cx="1805950" cy="137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325" y="2983650"/>
            <a:ext cx="313275" cy="31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325" y="2074825"/>
            <a:ext cx="313275" cy="31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2350" y="713175"/>
            <a:ext cx="313275" cy="31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325" y="2529237"/>
            <a:ext cx="313275" cy="31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