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84" r:id="rId3"/>
    <p:sldId id="330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5" r:id="rId12"/>
    <p:sldId id="296" r:id="rId13"/>
    <p:sldId id="299" r:id="rId14"/>
    <p:sldId id="297" r:id="rId15"/>
    <p:sldId id="305" r:id="rId16"/>
    <p:sldId id="3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="" xmlns:a16="http://schemas.microsoft.com/office/drawing/2014/main" id="{F05C9B83-92EA-4F5A-9D2A-6DEC3C9F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="" xmlns:a16="http://schemas.microsoft.com/office/drawing/2014/main" id="{1163305E-ED94-4CCE-9083-A4F33A9C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="" xmlns:a16="http://schemas.microsoft.com/office/drawing/2014/main" id="{0A16EC41-29DF-4E49-B9E4-B7E75202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8F26834F-F2E6-403A-A1F3-076500520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19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A87C62AC-47AD-4734-B3D5-0A737E02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F7AD8DDB-40A2-4F47-AB66-4531C2E1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F3D84CAF-E0DB-45D6-AB86-84FA0491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44D3-5352-4B3E-9895-54368407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7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527C790B-F576-4F97-99D6-CD3D11FE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E01FB2B6-642D-4578-B0A9-7C87D3EE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DB57AB2D-0B1B-45A9-8D47-DD16EB12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8B3D-F3A1-45E1-84E0-91D509CD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="" xmlns:a16="http://schemas.microsoft.com/office/drawing/2014/main" id="{8FA40B3E-28F7-4639-B7DB-A33FE9EE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="" xmlns:a16="http://schemas.microsoft.com/office/drawing/2014/main" id="{7800D1DB-A8DD-44F4-B56E-FB4AB5E5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="" xmlns:a16="http://schemas.microsoft.com/office/drawing/2014/main" id="{6FC42B13-7A54-4E22-9320-92109C49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565D-3270-4441-A24C-D08AEF0C3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96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61C59-D8FE-43CF-AEEC-0D5EC8B6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A6976A-CDCE-4C18-BAD1-4E2B9D67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1C5322-B2D7-4DAD-AB24-F07BED3F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E1E2"/>
                </a:solidFill>
              </a:defRPr>
            </a:lvl1pPr>
          </a:lstStyle>
          <a:p>
            <a:pPr>
              <a:defRPr/>
            </a:pPr>
            <a:fld id="{D0B6A7DA-1BC1-40B8-B414-7B751BF69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8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6AA6F569-7F52-429E-8E12-1F92312F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0396AFC7-A622-47A5-B677-DF6F8272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6F2C0A82-7983-4D54-AB3A-9C54B64D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8D1C-AED4-4B4C-BDE3-8711338CD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8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="" xmlns:a16="http://schemas.microsoft.com/office/drawing/2014/main" id="{6EB2C34E-01CB-461D-88A8-1C2F5B1A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="" xmlns:a16="http://schemas.microsoft.com/office/drawing/2014/main" id="{C75601F6-5F36-48C4-A85B-2CB88375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="" xmlns:a16="http://schemas.microsoft.com/office/drawing/2014/main" id="{AD907B30-2A9A-45F1-95D3-F4580FFA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1C2D-D309-4248-BE93-E968EE875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51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="" xmlns:a16="http://schemas.microsoft.com/office/drawing/2014/main" id="{79DC2851-8003-4E3C-A646-AC22807C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="" xmlns:a16="http://schemas.microsoft.com/office/drawing/2014/main" id="{A84809CB-B3B4-426D-BDA3-A6061351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="" xmlns:a16="http://schemas.microsoft.com/office/drawing/2014/main" id="{517BEF85-EA08-4DB4-B78D-E7064B1E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1F7B-898D-4BDA-B1CD-0A763D9E1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="" xmlns:a16="http://schemas.microsoft.com/office/drawing/2014/main" id="{5C666203-F940-46B9-A506-31545631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="" xmlns:a16="http://schemas.microsoft.com/office/drawing/2014/main" id="{3898CB9B-70F1-4D3D-A286-4CE67DF7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="" xmlns:a16="http://schemas.microsoft.com/office/drawing/2014/main" id="{C1E36287-B509-4F4F-BEC7-D72949AE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55C1-1CAA-4311-9050-05CDF8596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5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="" xmlns:a16="http://schemas.microsoft.com/office/drawing/2014/main" id="{76961F53-B57F-4550-B2AA-DA6BC419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="" xmlns:a16="http://schemas.microsoft.com/office/drawing/2014/main" id="{FDFA858D-5987-49D3-97F4-6599C770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="" xmlns:a16="http://schemas.microsoft.com/office/drawing/2014/main" id="{D9E60824-2F0B-4164-9A94-BC33C6F7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03A1-A9C7-4F6A-92E1-82D0BBCE1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0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="" xmlns:a16="http://schemas.microsoft.com/office/drawing/2014/main" id="{B3F9913C-9BCB-46D2-9527-EBB1DA553D86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412E2A6C-A3FC-46B9-9DCD-E6440E9B9CD7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="" xmlns:a16="http://schemas.microsoft.com/office/drawing/2014/main" id="{EA752A95-0C0B-402B-9296-8FD73AB873F5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="" xmlns:a16="http://schemas.microsoft.com/office/drawing/2014/main" id="{925564FE-7BAF-4F31-B7BA-71FDE3D1BC61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7DF2CB26-FA62-44C3-8EC3-5B01EB6D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0E189A6E-8D99-419A-A3AF-93CF7824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ADD286F4-5169-427A-8417-AB7CFBD5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7412-FB05-4315-9C5D-9523CFE97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5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80DA3A3B-B5A2-4811-A4D7-C49467E065F9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2130470F-7917-443D-9A64-7E8795FC5BC6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="" xmlns:a16="http://schemas.microsoft.com/office/drawing/2014/main" id="{EE5A9309-5062-422C-8521-CF5BA844A8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="" xmlns:a16="http://schemas.microsoft.com/office/drawing/2014/main" id="{837E1A3C-5C3D-477C-94C1-DE0B53312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E1271E30-E6CB-406C-AF25-CB885C0A9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="" xmlns:a16="http://schemas.microsoft.com/office/drawing/2014/main" id="{8D49063D-00B1-4835-9679-E71A55E1A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D54B459A-3707-46BF-AFBF-A806C3833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6646D"/>
                </a:solidFill>
              </a:defRPr>
            </a:lvl1pPr>
          </a:lstStyle>
          <a:p>
            <a:pPr>
              <a:defRPr/>
            </a:pPr>
            <a:fld id="{B8208D86-9A41-4636-B7D3-F894AF6F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="" xmlns:a16="http://schemas.microsoft.com/office/drawing/2014/main" id="{A7294074-CF11-4264-AB4F-68CC496680B7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0CDA1A88-C283-4A0F-B152-FE221FE4E7E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AA5688FC-FD3E-4168-8583-85EF91F4A66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5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5388072-71C5-44CE-9205-A1BB553A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chemeClr val="accent3">
                    <a:lumMod val="40000"/>
                    <a:lumOff val="60000"/>
                  </a:schemeClr>
                </a:solidFill>
              </a:rPr>
              <a:t>Religion &amp; Mummification</a:t>
            </a:r>
          </a:p>
        </p:txBody>
      </p:sp>
      <p:sp>
        <p:nvSpPr>
          <p:cNvPr id="152579" name="Text Placeholder 4">
            <a:extLst>
              <a:ext uri="{FF2B5EF4-FFF2-40B4-BE49-F238E27FC236}">
                <a16:creationId xmlns="" xmlns:a16="http://schemas.microsoft.com/office/drawing/2014/main" id="{C826BD92-6101-4ED0-8D68-19F0A360E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4225" y="2705101"/>
            <a:ext cx="7772400" cy="150971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="" xmlns:a16="http://schemas.microsoft.com/office/drawing/2014/main" id="{FC9360C4-5DD4-4D4A-84A1-B37CD095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Thoth - God of wisdom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1276350"/>
            <a:ext cx="408467" cy="408467"/>
          </a:xfrm>
          <a:prstGeom prst="rect">
            <a:avLst/>
          </a:prstGeom>
        </p:spPr>
      </p:pic>
      <p:sp>
        <p:nvSpPr>
          <p:cNvPr id="161795" name="Rectangle 3">
            <a:extLst>
              <a:ext uri="{FF2B5EF4-FFF2-40B4-BE49-F238E27FC236}">
                <a16:creationId xmlns="" xmlns:a16="http://schemas.microsoft.com/office/drawing/2014/main" id="{782B7653-C929-494E-9A5B-5933C517D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61796" name="Picture 1">
            <a:extLst>
              <a:ext uri="{FF2B5EF4-FFF2-40B4-BE49-F238E27FC236}">
                <a16:creationId xmlns="" xmlns:a16="http://schemas.microsoft.com/office/drawing/2014/main" id="{02B66BE8-240A-483C-8A46-5DD89AFBA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271838"/>
            <a:ext cx="225742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2">
            <a:extLst>
              <a:ext uri="{FF2B5EF4-FFF2-40B4-BE49-F238E27FC236}">
                <a16:creationId xmlns="" xmlns:a16="http://schemas.microsoft.com/office/drawing/2014/main" id="{DFA10186-5F13-4BA1-8721-0920E2B86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4" y="2906714"/>
            <a:ext cx="170338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3">
            <a:extLst>
              <a:ext uri="{FF2B5EF4-FFF2-40B4-BE49-F238E27FC236}">
                <a16:creationId xmlns="" xmlns:a16="http://schemas.microsoft.com/office/drawing/2014/main" id="{E977CB08-9407-49C9-8AD1-C8FA30700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917826"/>
            <a:ext cx="19050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9" name="Picture 4">
            <a:extLst>
              <a:ext uri="{FF2B5EF4-FFF2-40B4-BE49-F238E27FC236}">
                <a16:creationId xmlns="" xmlns:a16="http://schemas.microsoft.com/office/drawing/2014/main" id="{A1F77DFD-2C6A-4EA4-81B0-E7C2F6E48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1828800"/>
            <a:ext cx="31289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="" xmlns:a16="http://schemas.microsoft.com/office/drawing/2014/main" id="{7BE67047-AD81-401D-B525-A5B6ADB5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/>
              <a:t>Afterlife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A9C47A1A-BE3D-46F9-A096-06702EDFE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6735" y="1143001"/>
            <a:ext cx="11129319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Egyptians believed in an </a:t>
            </a:r>
            <a:r>
              <a:rPr lang="en-US" altLang="en-US" sz="2800" b="1" u="sng" dirty="0"/>
              <a:t>afterlife</a:t>
            </a:r>
          </a:p>
          <a:p>
            <a:pPr marL="0" indent="0" eaLnBrk="1" hangingPunct="1">
              <a:buNone/>
              <a:defRPr/>
            </a:pPr>
            <a:r>
              <a:rPr lang="en-US" altLang="en-US" sz="2800" b="1" dirty="0"/>
              <a:t>	</a:t>
            </a:r>
            <a:r>
              <a:rPr lang="en-US" altLang="en-US" sz="2800" b="1" u="sng" dirty="0"/>
              <a:t>Afterlife</a:t>
            </a:r>
            <a:r>
              <a:rPr lang="en-US" altLang="en-US" sz="2800" dirty="0"/>
              <a:t>- life after death</a:t>
            </a:r>
          </a:p>
          <a:p>
            <a:pPr marL="0" indent="0" eaLnBrk="1" hangingPunct="1">
              <a:buNone/>
              <a:defRPr/>
            </a:pP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When a person died their </a:t>
            </a:r>
            <a:r>
              <a:rPr lang="en-US" altLang="en-US" sz="2800" b="1" u="sng" dirty="0" err="1"/>
              <a:t>ka</a:t>
            </a:r>
            <a:r>
              <a:rPr lang="en-US" altLang="en-US" sz="2800" dirty="0"/>
              <a:t> left their body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b="1" u="sng" dirty="0" err="1"/>
              <a:t>Ka</a:t>
            </a:r>
            <a:r>
              <a:rPr lang="en-US" altLang="en-US" sz="2800" dirty="0"/>
              <a:t>- a person’s life force</a:t>
            </a:r>
          </a:p>
          <a:p>
            <a:pPr marL="0" indent="0" eaLnBrk="1" hangingPunct="1">
              <a:buNone/>
              <a:defRPr/>
            </a:pP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A person’s </a:t>
            </a:r>
            <a:r>
              <a:rPr lang="en-US" altLang="en-US" sz="2800" dirty="0" err="1"/>
              <a:t>ka</a:t>
            </a:r>
            <a:r>
              <a:rPr lang="en-US" altLang="en-US" sz="2800" dirty="0"/>
              <a:t> had the same needs as a regular human…</a:t>
            </a:r>
          </a:p>
        </p:txBody>
      </p:sp>
      <p:pic>
        <p:nvPicPr>
          <p:cNvPr id="162820" name="Picture 6">
            <a:extLst>
              <a:ext uri="{FF2B5EF4-FFF2-40B4-BE49-F238E27FC236}">
                <a16:creationId xmlns="" xmlns:a16="http://schemas.microsoft.com/office/drawing/2014/main" id="{DB66A4C5-5EA5-4F3F-B80A-DE1C7A51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616450"/>
            <a:ext cx="1654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7">
            <a:extLst>
              <a:ext uri="{FF2B5EF4-FFF2-40B4-BE49-F238E27FC236}">
                <a16:creationId xmlns="" xmlns:a16="http://schemas.microsoft.com/office/drawing/2014/main" id="{3E79439B-36FE-4582-B477-479E47B4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8006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8">
            <a:extLst>
              <a:ext uri="{FF2B5EF4-FFF2-40B4-BE49-F238E27FC236}">
                <a16:creationId xmlns="" xmlns:a16="http://schemas.microsoft.com/office/drawing/2014/main" id="{14365721-5584-48DE-9106-24D35AE1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21314"/>
            <a:ext cx="2286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9">
            <a:extLst>
              <a:ext uri="{FF2B5EF4-FFF2-40B4-BE49-F238E27FC236}">
                <a16:creationId xmlns="" xmlns:a16="http://schemas.microsoft.com/office/drawing/2014/main" id="{166172B7-9335-426D-8E37-467213D3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32425"/>
            <a:ext cx="259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933" y="1807857"/>
            <a:ext cx="408467" cy="408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932" y="3340095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="" xmlns:a16="http://schemas.microsoft.com/office/drawing/2014/main" id="{A0E9CD48-5A43-43DA-B31A-DAB9C517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Burial Practices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4EDF84E1-57B2-4455-B136-FD15E00E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1066801"/>
            <a:ext cx="9963665" cy="505936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Egyptians believed that bodies must be preserved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u="sng" dirty="0" err="1"/>
              <a:t>Ka</a:t>
            </a:r>
            <a:r>
              <a:rPr lang="en-US" altLang="en-US" sz="2800" b="1" u="sng" dirty="0"/>
              <a:t> needs to be able to recognize the body to return to it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u="sng" dirty="0"/>
              <a:t>Mummification</a:t>
            </a:r>
            <a:r>
              <a:rPr lang="en-US" altLang="en-US" sz="2800" dirty="0"/>
              <a:t> – </a:t>
            </a:r>
            <a:r>
              <a:rPr lang="en-US" altLang="en-US" sz="2800" u="sng" dirty="0"/>
              <a:t>the process used by Egyptians to preserve a dead body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i="1" dirty="0"/>
          </a:p>
        </p:txBody>
      </p:sp>
      <p:pic>
        <p:nvPicPr>
          <p:cNvPr id="163844" name="Picture 1">
            <a:extLst>
              <a:ext uri="{FF2B5EF4-FFF2-40B4-BE49-F238E27FC236}">
                <a16:creationId xmlns="" xmlns:a16="http://schemas.microsoft.com/office/drawing/2014/main" id="{D248C581-C110-40F2-B92D-DA6AB4CB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4800600"/>
            <a:ext cx="3024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32" y="3119991"/>
            <a:ext cx="408467" cy="408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8" y="4122690"/>
            <a:ext cx="408467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="" xmlns:a16="http://schemas.microsoft.com/office/drawing/2014/main" id="{361069CE-A5A6-42FB-B90B-28BF207C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/>
              <a:t>Burial Practices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="" xmlns:a16="http://schemas.microsoft.com/office/drawing/2014/main" id="{BC94F30E-BE02-4788-B955-411CCE9C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199" y="1143001"/>
            <a:ext cx="9864811" cy="4983163"/>
          </a:xfrm>
        </p:spPr>
        <p:txBody>
          <a:bodyPr/>
          <a:lstStyle/>
          <a:p>
            <a:pPr eaLnBrk="1" hangingPunct="1"/>
            <a:r>
              <a:rPr lang="en-US" altLang="en-US" sz="3200" u="sng" dirty="0"/>
              <a:t>Only royalty &amp; Egypt’s elite could afford to be mummified</a:t>
            </a:r>
          </a:p>
          <a:p>
            <a:pPr eaLnBrk="1" hangingPunct="1"/>
            <a:r>
              <a:rPr lang="en-US" altLang="en-US" sz="3200" b="1" u="sng" dirty="0"/>
              <a:t>Elite</a:t>
            </a:r>
            <a:r>
              <a:rPr lang="en-US" altLang="en-US" sz="3200" dirty="0"/>
              <a:t>- </a:t>
            </a:r>
            <a:r>
              <a:rPr lang="en-US" altLang="en-US" sz="3200" u="sng" dirty="0"/>
              <a:t>people of wealth and power</a:t>
            </a:r>
          </a:p>
          <a:p>
            <a:pPr eaLnBrk="1" hangingPunct="1"/>
            <a:r>
              <a:rPr lang="en-US" altLang="en-US" sz="3200" dirty="0"/>
              <a:t>Peasant families buried dead in shallow graves near desert  (the hot, dry sand preserved the bodies naturally)</a:t>
            </a:r>
            <a:endParaRPr lang="en-US" altLang="en-US" sz="3200" b="1" u="sng" dirty="0"/>
          </a:p>
        </p:txBody>
      </p:sp>
      <p:pic>
        <p:nvPicPr>
          <p:cNvPr id="164868" name="Picture 5" descr="egyptian_statue_canopic_jars_01">
            <a:extLst>
              <a:ext uri="{FF2B5EF4-FFF2-40B4-BE49-F238E27FC236}">
                <a16:creationId xmlns="" xmlns:a16="http://schemas.microsoft.com/office/drawing/2014/main" id="{76608F5F-593C-43A7-A5AB-4C1718A3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4286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7" descr="5606b">
            <a:extLst>
              <a:ext uri="{FF2B5EF4-FFF2-40B4-BE49-F238E27FC236}">
                <a16:creationId xmlns="" xmlns:a16="http://schemas.microsoft.com/office/drawing/2014/main" id="{ECF02C4E-319A-412E-B627-D3F6CF8B7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3886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366" y="2321000"/>
            <a:ext cx="408467" cy="408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30063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="" xmlns:a16="http://schemas.microsoft.com/office/drawing/2014/main" id="{08060BC7-1481-4EAD-98BB-A6AD9E04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/>
              <a:t>Burial Practices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="" xmlns:a16="http://schemas.microsoft.com/office/drawing/2014/main" id="{8716548D-A551-4511-8485-BDEBCCF5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058864"/>
            <a:ext cx="8229600" cy="5494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/>
              <a:t>How to make a mummy…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n-US" altLang="en-US" sz="3200" dirty="0"/>
              <a:t>Remove all organs except the heart</a:t>
            </a:r>
          </a:p>
          <a:p>
            <a:pPr eaLnBrk="1" hangingPunct="1"/>
            <a:r>
              <a:rPr lang="en-US" altLang="en-US" sz="3200" dirty="0"/>
              <a:t>Body is stuffed with </a:t>
            </a:r>
            <a:r>
              <a:rPr lang="en-US" altLang="en-US" sz="3200" dirty="0" err="1"/>
              <a:t>natron</a:t>
            </a:r>
            <a:r>
              <a:rPr lang="en-US" altLang="en-US" sz="3200" dirty="0"/>
              <a:t> (dried out)</a:t>
            </a:r>
          </a:p>
          <a:p>
            <a:pPr eaLnBrk="1" hangingPunct="1"/>
            <a:r>
              <a:rPr lang="en-US" altLang="en-US" sz="3200" dirty="0"/>
              <a:t>Treated with oils</a:t>
            </a:r>
          </a:p>
          <a:p>
            <a:pPr eaLnBrk="1" hangingPunct="1"/>
            <a:r>
              <a:rPr lang="en-US" altLang="en-US" sz="3200" dirty="0"/>
              <a:t>Wrapped in bandages (with charms)</a:t>
            </a:r>
          </a:p>
          <a:p>
            <a:pPr eaLnBrk="1" hangingPunct="1"/>
            <a:r>
              <a:rPr lang="en-US" altLang="en-US" sz="3200" dirty="0"/>
              <a:t>Placed in </a:t>
            </a:r>
            <a:r>
              <a:rPr lang="en-US" altLang="en-US" sz="3200" b="1" u="sng" dirty="0"/>
              <a:t>stone coffin (sarcophagus)</a:t>
            </a:r>
          </a:p>
        </p:txBody>
      </p:sp>
      <p:pic>
        <p:nvPicPr>
          <p:cNvPr id="165892" name="Picture 1">
            <a:extLst>
              <a:ext uri="{FF2B5EF4-FFF2-40B4-BE49-F238E27FC236}">
                <a16:creationId xmlns="" xmlns:a16="http://schemas.microsoft.com/office/drawing/2014/main" id="{6009C63E-9B74-484E-82F7-2A86291A4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1"/>
            <a:ext cx="2743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2">
            <a:extLst>
              <a:ext uri="{FF2B5EF4-FFF2-40B4-BE49-F238E27FC236}">
                <a16:creationId xmlns="" xmlns:a16="http://schemas.microsoft.com/office/drawing/2014/main" id="{66FBBDCC-5046-40A4-850D-CF0D01A5D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4" y="4953001"/>
            <a:ext cx="32972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4" name="Picture 3">
            <a:extLst>
              <a:ext uri="{FF2B5EF4-FFF2-40B4-BE49-F238E27FC236}">
                <a16:creationId xmlns="" xmlns:a16="http://schemas.microsoft.com/office/drawing/2014/main" id="{E0962822-C2AE-4F82-89B2-03F89BE6F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781550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5" name="TextBox 7">
            <a:extLst>
              <a:ext uri="{FF2B5EF4-FFF2-40B4-BE49-F238E27FC236}">
                <a16:creationId xmlns="" xmlns:a16="http://schemas.microsoft.com/office/drawing/2014/main" id="{F88BFD40-DA3E-44AF-80D0-EFA2A583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228601"/>
            <a:ext cx="2807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EAE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DEAE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u="sng" dirty="0" err="1">
                <a:solidFill>
                  <a:prstClr val="black"/>
                </a:solidFill>
                <a:latin typeface="Arial" panose="020B0604020202020204" pitchFamily="34" charset="0"/>
              </a:rPr>
              <a:t>Canopic</a:t>
            </a:r>
            <a:endParaRPr lang="en-US" altLang="en-US" sz="24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Jars – Organ jars</a:t>
            </a:r>
            <a:endParaRPr lang="en-US" altLang="en-US" sz="24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="" xmlns:a16="http://schemas.microsoft.com/office/drawing/2014/main" id="{B7891BE3-3883-4BC6-AD47-5BEAD11173D8}"/>
              </a:ext>
            </a:extLst>
          </p:cNvPr>
          <p:cNvCxnSpPr/>
          <p:nvPr/>
        </p:nvCxnSpPr>
        <p:spPr>
          <a:xfrm rot="5400000">
            <a:off x="6720682" y="1878807"/>
            <a:ext cx="4038600" cy="2109787"/>
          </a:xfrm>
          <a:prstGeom prst="curvedConnector3">
            <a:avLst>
              <a:gd name="adj1" fmla="val 86927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733" y="4028836"/>
            <a:ext cx="408467" cy="408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545" y="494822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>
            <a:extLst>
              <a:ext uri="{FF2B5EF4-FFF2-40B4-BE49-F238E27FC236}">
                <a16:creationId xmlns="" xmlns:a16="http://schemas.microsoft.com/office/drawing/2014/main" id="{FA1CE37D-307E-4079-AFEC-C8B98446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Egyptian Mummies </a:t>
            </a:r>
          </a:p>
        </p:txBody>
      </p:sp>
      <p:pic>
        <p:nvPicPr>
          <p:cNvPr id="166915" name="Content Placeholder 3">
            <a:extLst>
              <a:ext uri="{FF2B5EF4-FFF2-40B4-BE49-F238E27FC236}">
                <a16:creationId xmlns="" xmlns:a16="http://schemas.microsoft.com/office/drawing/2014/main" id="{91A849DF-9D6D-4054-BCAD-C48AA5939E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1" y="1905000"/>
            <a:ext cx="3414713" cy="1887538"/>
          </a:xfrm>
        </p:spPr>
      </p:pic>
      <p:pic>
        <p:nvPicPr>
          <p:cNvPr id="166916" name="Picture 4">
            <a:extLst>
              <a:ext uri="{FF2B5EF4-FFF2-40B4-BE49-F238E27FC236}">
                <a16:creationId xmlns="" xmlns:a16="http://schemas.microsoft.com/office/drawing/2014/main" id="{EC409E94-46B0-4C73-A7CB-76ED83B41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1"/>
            <a:ext cx="24384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>
            <a:extLst>
              <a:ext uri="{FF2B5EF4-FFF2-40B4-BE49-F238E27FC236}">
                <a16:creationId xmlns="" xmlns:a16="http://schemas.microsoft.com/office/drawing/2014/main" id="{FB3C486F-DFA0-4B2F-A435-7F14E189C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648200"/>
            <a:ext cx="41449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6">
            <a:extLst>
              <a:ext uri="{FF2B5EF4-FFF2-40B4-BE49-F238E27FC236}">
                <a16:creationId xmlns="" xmlns:a16="http://schemas.microsoft.com/office/drawing/2014/main" id="{EFD76B09-A7B9-4749-8B59-56CEBF291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9" name="Picture 7">
            <a:extLst>
              <a:ext uri="{FF2B5EF4-FFF2-40B4-BE49-F238E27FC236}">
                <a16:creationId xmlns="" xmlns:a16="http://schemas.microsoft.com/office/drawing/2014/main" id="{AE364C2F-1B3A-4AB5-820D-12242E93F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383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17" y="526516"/>
            <a:ext cx="10972800" cy="785283"/>
          </a:xfrm>
        </p:spPr>
        <p:txBody>
          <a:bodyPr/>
          <a:lstStyle/>
          <a:p>
            <a:r>
              <a:rPr lang="en-US" u="sng" dirty="0" smtClean="0"/>
              <a:t>And don’t forget to include…..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2" y="1548714"/>
            <a:ext cx="11327027" cy="4775887"/>
          </a:xfrm>
        </p:spPr>
        <p:txBody>
          <a:bodyPr/>
          <a:lstStyle/>
          <a:p>
            <a:r>
              <a:rPr lang="en-US" sz="2800" b="1" u="sng" dirty="0" smtClean="0"/>
              <a:t>The Book of the Dead </a:t>
            </a:r>
            <a:r>
              <a:rPr lang="en-US" sz="2800" dirty="0" smtClean="0"/>
              <a:t>– </a:t>
            </a:r>
            <a:r>
              <a:rPr lang="en-US" sz="2800" u="sng" dirty="0" smtClean="0"/>
              <a:t>a scroll/text included in the burial that </a:t>
            </a:r>
          </a:p>
          <a:p>
            <a:pPr marL="0" indent="0">
              <a:buNone/>
            </a:pPr>
            <a:r>
              <a:rPr lang="en-US" sz="2800" u="sng" dirty="0" smtClean="0"/>
              <a:t>would help guide the dead through the underworld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Written on papyrus (Egyptian paper-like material) </a:t>
            </a:r>
          </a:p>
          <a:p>
            <a:endParaRPr lang="en-US" sz="2800" dirty="0" smtClean="0"/>
          </a:p>
          <a:p>
            <a:r>
              <a:rPr lang="en-US" sz="2800" dirty="0" smtClean="0"/>
              <a:t>full of spells and advice to guide and protect</a:t>
            </a:r>
          </a:p>
          <a:p>
            <a:endParaRPr lang="en-US" sz="2800" dirty="0" smtClean="0"/>
          </a:p>
          <a:p>
            <a:r>
              <a:rPr lang="en-US" sz="2800" b="1" u="sng" dirty="0" err="1"/>
              <a:t>s</a:t>
            </a:r>
            <a:r>
              <a:rPr lang="en-US" sz="2800" b="1" u="sng" dirty="0" err="1" smtClean="0"/>
              <a:t>habti</a:t>
            </a:r>
            <a:r>
              <a:rPr lang="en-US" sz="2800" b="1" u="sng" dirty="0" smtClean="0"/>
              <a:t> dolls </a:t>
            </a:r>
            <a:r>
              <a:rPr lang="en-US" sz="2800" dirty="0" smtClean="0"/>
              <a:t>– </a:t>
            </a:r>
            <a:r>
              <a:rPr lang="en-US" sz="2800" u="sng" dirty="0" smtClean="0"/>
              <a:t>small </a:t>
            </a:r>
            <a:r>
              <a:rPr lang="en-US" sz="2800" u="sng" dirty="0" smtClean="0"/>
              <a:t>dolls that would come</a:t>
            </a:r>
          </a:p>
          <a:p>
            <a:pPr marL="0" indent="0">
              <a:buNone/>
            </a:pPr>
            <a:r>
              <a:rPr lang="en-US" sz="2800" u="sng" dirty="0"/>
              <a:t>t</a:t>
            </a:r>
            <a:r>
              <a:rPr lang="en-US" sz="2800" u="sng" dirty="0" smtClean="0"/>
              <a:t>o life to serve as your workers/helpers in the</a:t>
            </a:r>
          </a:p>
          <a:p>
            <a:pPr marL="0" indent="0">
              <a:buNone/>
            </a:pPr>
            <a:r>
              <a:rPr lang="en-US" sz="2800" u="sng" dirty="0" smtClean="0"/>
              <a:t>afterlife  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76" y="3971678"/>
            <a:ext cx="4448432" cy="2797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08" y="919158"/>
            <a:ext cx="16002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1274"/>
            <a:ext cx="408467" cy="408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5983"/>
            <a:ext cx="40846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="" xmlns:a16="http://schemas.microsoft.com/office/drawing/2014/main" id="{26D4CDD3-AFFF-4BB9-B6E5-52FE6B34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Egyptian Religion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12A75128-4C5B-4DED-A713-923464E6F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Egyptians were </a:t>
            </a:r>
            <a:r>
              <a:rPr lang="en-US" altLang="en-US" sz="3200" b="1" u="sng"/>
              <a:t>polytheistic</a:t>
            </a:r>
          </a:p>
          <a:p>
            <a:pPr eaLnBrk="1" hangingPunct="1"/>
            <a:r>
              <a:rPr lang="en-US" altLang="en-US" sz="3200" b="1" u="sng"/>
              <a:t>Built temples to honor gods</a:t>
            </a:r>
          </a:p>
          <a:p>
            <a:pPr eaLnBrk="1" hangingPunct="1"/>
            <a:r>
              <a:rPr lang="en-US" altLang="en-US" sz="3200"/>
              <a:t>Certain cities became associated with certain gods</a:t>
            </a:r>
          </a:p>
          <a:p>
            <a:pPr eaLnBrk="1" hangingPunct="1"/>
            <a:r>
              <a:rPr lang="en-US" altLang="en-US" sz="3200"/>
              <a:t>Many Egyptians have shrines in their homes</a:t>
            </a:r>
          </a:p>
        </p:txBody>
      </p:sp>
      <p:pic>
        <p:nvPicPr>
          <p:cNvPr id="153604" name="Picture 5">
            <a:extLst>
              <a:ext uri="{FF2B5EF4-FFF2-40B4-BE49-F238E27FC236}">
                <a16:creationId xmlns="" xmlns:a16="http://schemas.microsoft.com/office/drawing/2014/main" id="{7DCB9003-524A-41C1-BFEC-E43887DD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1" y="5105401"/>
            <a:ext cx="28162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6">
            <a:extLst>
              <a:ext uri="{FF2B5EF4-FFF2-40B4-BE49-F238E27FC236}">
                <a16:creationId xmlns="" xmlns:a16="http://schemas.microsoft.com/office/drawing/2014/main" id="{B1555893-03B0-447A-A3DA-13B1DE11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105401"/>
            <a:ext cx="28162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7">
            <a:extLst>
              <a:ext uri="{FF2B5EF4-FFF2-40B4-BE49-F238E27FC236}">
                <a16:creationId xmlns="" xmlns:a16="http://schemas.microsoft.com/office/drawing/2014/main" id="{69C876CA-B998-4AED-8C92-80D291A8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105401"/>
            <a:ext cx="28162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" y="2603156"/>
            <a:ext cx="407526" cy="407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3" y="2002047"/>
            <a:ext cx="408467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="" xmlns:a16="http://schemas.microsoft.com/office/drawing/2014/main" id="{CDCB97BB-8A5A-4552-A914-0185CD7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868363"/>
          </a:xfrm>
        </p:spPr>
        <p:txBody>
          <a:bodyPr/>
          <a:lstStyle/>
          <a:p>
            <a:r>
              <a:rPr lang="en-US" altLang="en-US" u="sng"/>
              <a:t>Temples at Karnak</a:t>
            </a:r>
          </a:p>
        </p:txBody>
      </p:sp>
      <p:sp>
        <p:nvSpPr>
          <p:cNvPr id="154627" name="Content Placeholder 2">
            <a:extLst>
              <a:ext uri="{FF2B5EF4-FFF2-40B4-BE49-F238E27FC236}">
                <a16:creationId xmlns="" xmlns:a16="http://schemas.microsoft.com/office/drawing/2014/main" id="{377D03CD-A8C5-4DE3-8BA3-0E46E6404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321" y="1603376"/>
            <a:ext cx="10797398" cy="4721225"/>
          </a:xfrm>
        </p:spPr>
        <p:txBody>
          <a:bodyPr/>
          <a:lstStyle/>
          <a:p>
            <a:r>
              <a:rPr lang="en-US" altLang="en-US" sz="3200" u="sng" dirty="0" smtClean="0"/>
              <a:t>Most famous </a:t>
            </a:r>
            <a:r>
              <a:rPr lang="en-US" altLang="en-US" sz="3200" u="sng" dirty="0"/>
              <a:t>temple complex</a:t>
            </a:r>
            <a:r>
              <a:rPr lang="en-US" altLang="en-US" sz="3200" dirty="0"/>
              <a:t> – dedicated to </a:t>
            </a:r>
            <a:r>
              <a:rPr lang="en-US" altLang="en-US" sz="3200" dirty="0" smtClean="0"/>
              <a:t>god </a:t>
            </a:r>
            <a:r>
              <a:rPr lang="en-US" altLang="en-US" sz="3200" dirty="0" err="1" smtClean="0"/>
              <a:t>Amun</a:t>
            </a:r>
            <a:r>
              <a:rPr lang="en-US" altLang="en-US" sz="3200" dirty="0" smtClean="0"/>
              <a:t>-RA</a:t>
            </a:r>
            <a:endParaRPr lang="en-US" altLang="en-US" sz="3200" u="sng" dirty="0"/>
          </a:p>
          <a:p>
            <a:endParaRPr lang="en-US" altLang="en-US" dirty="0"/>
          </a:p>
        </p:txBody>
      </p:sp>
      <p:pic>
        <p:nvPicPr>
          <p:cNvPr id="154628" name="Picture 3">
            <a:extLst>
              <a:ext uri="{FF2B5EF4-FFF2-40B4-BE49-F238E27FC236}">
                <a16:creationId xmlns="" xmlns:a16="http://schemas.microsoft.com/office/drawing/2014/main" id="{3D7397F6-136C-4CD8-A871-EE89F2E9A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312988"/>
            <a:ext cx="35179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4">
            <a:extLst>
              <a:ext uri="{FF2B5EF4-FFF2-40B4-BE49-F238E27FC236}">
                <a16:creationId xmlns="" xmlns:a16="http://schemas.microsoft.com/office/drawing/2014/main" id="{C1AABA95-4BE8-4C9B-824B-FF064D22F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9" y="2332038"/>
            <a:ext cx="323532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5">
            <a:extLst>
              <a:ext uri="{FF2B5EF4-FFF2-40B4-BE49-F238E27FC236}">
                <a16:creationId xmlns="" xmlns:a16="http://schemas.microsoft.com/office/drawing/2014/main" id="{9AC7FC18-F1CB-47DC-8783-866665695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48176"/>
            <a:ext cx="39290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1" name="Picture 6">
            <a:extLst>
              <a:ext uri="{FF2B5EF4-FFF2-40B4-BE49-F238E27FC236}">
                <a16:creationId xmlns="" xmlns:a16="http://schemas.microsoft.com/office/drawing/2014/main" id="{92F723D1-7CFF-4A78-9F94-81B46D7A6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3270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53" y="1680171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="" xmlns:a16="http://schemas.microsoft.com/office/drawing/2014/main" id="{3E3538E5-0D00-4FD1-A352-57916B30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Ptah - Creator of the world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="" xmlns:a16="http://schemas.microsoft.com/office/drawing/2014/main" id="{8211B0A9-B76D-47F3-8BBD-4FE01E407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5652" name="Picture 1">
            <a:extLst>
              <a:ext uri="{FF2B5EF4-FFF2-40B4-BE49-F238E27FC236}">
                <a16:creationId xmlns="" xmlns:a16="http://schemas.microsoft.com/office/drawing/2014/main" id="{E2D391A9-9D7E-4410-B299-2D627946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1765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2">
            <a:extLst>
              <a:ext uri="{FF2B5EF4-FFF2-40B4-BE49-F238E27FC236}">
                <a16:creationId xmlns="" xmlns:a16="http://schemas.microsoft.com/office/drawing/2014/main" id="{3444C3C6-C5B0-44AC-8ED0-9B45E8E06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1"/>
            <a:ext cx="1600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3">
            <a:extLst>
              <a:ext uri="{FF2B5EF4-FFF2-40B4-BE49-F238E27FC236}">
                <a16:creationId xmlns="" xmlns:a16="http://schemas.microsoft.com/office/drawing/2014/main" id="{5AF3D0A6-C25D-48C6-A291-E19B11777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2209801"/>
            <a:ext cx="2338388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5" name="Picture 4">
            <a:extLst>
              <a:ext uri="{FF2B5EF4-FFF2-40B4-BE49-F238E27FC236}">
                <a16:creationId xmlns="" xmlns:a16="http://schemas.microsoft.com/office/drawing/2014/main" id="{5DC9BC37-3BFC-4098-B1E9-A634EC94D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75026"/>
            <a:ext cx="2362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18" y="1276350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="" xmlns:a16="http://schemas.microsoft.com/office/drawing/2014/main" id="{7A2ECF65-0112-4090-B44F-6D5C902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Anubis - God of the dead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" y="1439383"/>
            <a:ext cx="408467" cy="408467"/>
          </a:xfrm>
          <a:prstGeom prst="rect">
            <a:avLst/>
          </a:prstGeom>
        </p:spPr>
      </p:pic>
      <p:sp>
        <p:nvSpPr>
          <p:cNvPr id="156675" name="Rectangle 3">
            <a:extLst>
              <a:ext uri="{FF2B5EF4-FFF2-40B4-BE49-F238E27FC236}">
                <a16:creationId xmlns="" xmlns:a16="http://schemas.microsoft.com/office/drawing/2014/main" id="{1EB1728C-0349-4001-B685-367923C4A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6676" name="Picture 1">
            <a:extLst>
              <a:ext uri="{FF2B5EF4-FFF2-40B4-BE49-F238E27FC236}">
                <a16:creationId xmlns="" xmlns:a16="http://schemas.microsoft.com/office/drawing/2014/main" id="{099B508F-521E-4EAF-8BC6-8D9293F9F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784476"/>
            <a:ext cx="18097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2">
            <a:extLst>
              <a:ext uri="{FF2B5EF4-FFF2-40B4-BE49-F238E27FC236}">
                <a16:creationId xmlns="" xmlns:a16="http://schemas.microsoft.com/office/drawing/2014/main" id="{AA403A45-6CC8-43A6-A91B-874B6A481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82880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3">
            <a:extLst>
              <a:ext uri="{FF2B5EF4-FFF2-40B4-BE49-F238E27FC236}">
                <a16:creationId xmlns="" xmlns:a16="http://schemas.microsoft.com/office/drawing/2014/main" id="{7BA18DBB-3327-410A-94F4-E22C49D5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05113"/>
            <a:ext cx="189388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4">
            <a:extLst>
              <a:ext uri="{FF2B5EF4-FFF2-40B4-BE49-F238E27FC236}">
                <a16:creationId xmlns="" xmlns:a16="http://schemas.microsoft.com/office/drawing/2014/main" id="{D5ED513F-CEBA-42DF-9ADE-2AC99DFE3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1"/>
            <a:ext cx="3124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="" xmlns:a16="http://schemas.microsoft.com/office/drawing/2014/main" id="{16F4AA9E-B8FF-48A3-BDA4-C3EE23AD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Re - God of the sun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="" xmlns:a16="http://schemas.microsoft.com/office/drawing/2014/main" id="{2FFB3F8C-83A0-4244-8F84-14A7FEA1F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7700" name="Picture 1">
            <a:extLst>
              <a:ext uri="{FF2B5EF4-FFF2-40B4-BE49-F238E27FC236}">
                <a16:creationId xmlns="" xmlns:a16="http://schemas.microsoft.com/office/drawing/2014/main" id="{A992FADE-E860-471D-8012-E371DF89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9" y="2798763"/>
            <a:ext cx="15335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2">
            <a:extLst>
              <a:ext uri="{FF2B5EF4-FFF2-40B4-BE49-F238E27FC236}">
                <a16:creationId xmlns="" xmlns:a16="http://schemas.microsoft.com/office/drawing/2014/main" id="{E653B654-2756-4B17-8F2D-9471D140D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6" y="2584451"/>
            <a:ext cx="28670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3">
            <a:extLst>
              <a:ext uri="{FF2B5EF4-FFF2-40B4-BE49-F238E27FC236}">
                <a16:creationId xmlns="" xmlns:a16="http://schemas.microsoft.com/office/drawing/2014/main" id="{A199EB6A-8AEF-4B73-9F15-38E7A39E1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1"/>
            <a:ext cx="15240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3" name="Picture 4">
            <a:extLst>
              <a:ext uri="{FF2B5EF4-FFF2-40B4-BE49-F238E27FC236}">
                <a16:creationId xmlns="" xmlns:a16="http://schemas.microsoft.com/office/drawing/2014/main" id="{2F651819-E83D-4410-B8F6-F9BC75850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38288"/>
            <a:ext cx="16764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="" xmlns:a16="http://schemas.microsoft.com/office/drawing/2014/main" id="{BC3324A6-0901-4C40-9F2E-41E53731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Osiris - God of the underworld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="" xmlns:a16="http://schemas.microsoft.com/office/drawing/2014/main" id="{7079D08A-5C15-488B-B1AC-1D42EAB1A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8724" name="Picture 1">
            <a:extLst>
              <a:ext uri="{FF2B5EF4-FFF2-40B4-BE49-F238E27FC236}">
                <a16:creationId xmlns="" xmlns:a16="http://schemas.microsoft.com/office/drawing/2014/main" id="{320F8190-C11A-458B-A40C-7EFA7FB0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133600"/>
            <a:ext cx="1890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2">
            <a:extLst>
              <a:ext uri="{FF2B5EF4-FFF2-40B4-BE49-F238E27FC236}">
                <a16:creationId xmlns="" xmlns:a16="http://schemas.microsoft.com/office/drawing/2014/main" id="{1036B31B-1587-45B6-B750-AE260DD3D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2788"/>
            <a:ext cx="12192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6" name="Picture 3">
            <a:extLst>
              <a:ext uri="{FF2B5EF4-FFF2-40B4-BE49-F238E27FC236}">
                <a16:creationId xmlns="" xmlns:a16="http://schemas.microsoft.com/office/drawing/2014/main" id="{9F068DEA-D81F-4A20-9DC1-E73BCAD8B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1752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7" name="Picture 4">
            <a:extLst>
              <a:ext uri="{FF2B5EF4-FFF2-40B4-BE49-F238E27FC236}">
                <a16:creationId xmlns="" xmlns:a16="http://schemas.microsoft.com/office/drawing/2014/main" id="{2E7E619E-B789-4DFC-A7E7-942395493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44876"/>
            <a:ext cx="2362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06" y="1379490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="" xmlns:a16="http://schemas.microsoft.com/office/drawing/2014/main" id="{58A79C84-84BF-4981-B605-5E415F7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Isis - Goddess of magic</a:t>
            </a:r>
          </a:p>
        </p:txBody>
      </p:sp>
      <p:sp>
        <p:nvSpPr>
          <p:cNvPr id="159747" name="Rectangle 7">
            <a:extLst>
              <a:ext uri="{FF2B5EF4-FFF2-40B4-BE49-F238E27FC236}">
                <a16:creationId xmlns="" xmlns:a16="http://schemas.microsoft.com/office/drawing/2014/main" id="{C1E3D618-C0FC-4654-9AA2-B111A4AB9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9748" name="Picture 1">
            <a:extLst>
              <a:ext uri="{FF2B5EF4-FFF2-40B4-BE49-F238E27FC236}">
                <a16:creationId xmlns="" xmlns:a16="http://schemas.microsoft.com/office/drawing/2014/main" id="{7CDEDB59-E99F-452A-A7BB-8CD41A2EB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4" y="1828800"/>
            <a:ext cx="1743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2">
            <a:extLst>
              <a:ext uri="{FF2B5EF4-FFF2-40B4-BE49-F238E27FC236}">
                <a16:creationId xmlns="" xmlns:a16="http://schemas.microsoft.com/office/drawing/2014/main" id="{A9B3D7C6-FE39-451A-AD07-166AF0338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9" y="2828926"/>
            <a:ext cx="1514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3">
            <a:extLst>
              <a:ext uri="{FF2B5EF4-FFF2-40B4-BE49-F238E27FC236}">
                <a16:creationId xmlns="" xmlns:a16="http://schemas.microsoft.com/office/drawing/2014/main" id="{E257CF47-E968-4100-A565-5B388DEAB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2328864"/>
            <a:ext cx="28479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4">
            <a:extLst>
              <a:ext uri="{FF2B5EF4-FFF2-40B4-BE49-F238E27FC236}">
                <a16:creationId xmlns="" xmlns:a16="http://schemas.microsoft.com/office/drawing/2014/main" id="{4DC7A4CB-5562-439F-802D-197B24FE7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1"/>
            <a:ext cx="29352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2" y="1276350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="" xmlns:a16="http://schemas.microsoft.com/office/drawing/2014/main" id="{5A49F2AC-2395-4E9E-82B2-A3343EDF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Horus - God of sky and pharaohs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="" xmlns:a16="http://schemas.microsoft.com/office/drawing/2014/main" id="{9F6CDFF2-B085-4F7D-848D-888C21BF3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0772" name="Picture 1">
            <a:extLst>
              <a:ext uri="{FF2B5EF4-FFF2-40B4-BE49-F238E27FC236}">
                <a16:creationId xmlns="" xmlns:a16="http://schemas.microsoft.com/office/drawing/2014/main" id="{F1D97922-8BBA-4263-88BB-7D748148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4" y="3646489"/>
            <a:ext cx="127793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2">
            <a:extLst>
              <a:ext uri="{FF2B5EF4-FFF2-40B4-BE49-F238E27FC236}">
                <a16:creationId xmlns="" xmlns:a16="http://schemas.microsoft.com/office/drawing/2014/main" id="{C3C2D90F-0ABA-4C37-B373-B653FABA2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4038601"/>
            <a:ext cx="2913062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3">
            <a:extLst>
              <a:ext uri="{FF2B5EF4-FFF2-40B4-BE49-F238E27FC236}">
                <a16:creationId xmlns="" xmlns:a16="http://schemas.microsoft.com/office/drawing/2014/main" id="{B5C32A03-4B1A-4615-9A42-776720B22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286000"/>
            <a:ext cx="27924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4">
            <a:extLst>
              <a:ext uri="{FF2B5EF4-FFF2-40B4-BE49-F238E27FC236}">
                <a16:creationId xmlns="" xmlns:a16="http://schemas.microsoft.com/office/drawing/2014/main" id="{E867DB8F-53E1-4979-89DE-51F5A07AD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828800"/>
            <a:ext cx="2670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17" y="1355006"/>
            <a:ext cx="408467" cy="4084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268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Flow</vt:lpstr>
      <vt:lpstr>Religion &amp; Mummification</vt:lpstr>
      <vt:lpstr>Egyptian Religion</vt:lpstr>
      <vt:lpstr>Temples at Karnak</vt:lpstr>
      <vt:lpstr>Ptah - Creator of the world</vt:lpstr>
      <vt:lpstr>Anubis - God of the dead</vt:lpstr>
      <vt:lpstr>Re - God of the sun</vt:lpstr>
      <vt:lpstr>Osiris - God of the underworld</vt:lpstr>
      <vt:lpstr>Isis - Goddess of magic</vt:lpstr>
      <vt:lpstr>Horus - God of sky and pharaohs</vt:lpstr>
      <vt:lpstr>Thoth - God of wisdom</vt:lpstr>
      <vt:lpstr>Afterlife</vt:lpstr>
      <vt:lpstr>Burial Practices</vt:lpstr>
      <vt:lpstr>Burial Practices</vt:lpstr>
      <vt:lpstr>Burial Practices</vt:lpstr>
      <vt:lpstr>Egyptian Mummies </vt:lpstr>
      <vt:lpstr>And don’t forget to include…..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&amp; Mummification</dc:title>
  <dc:creator>Tim Siegert</dc:creator>
  <cp:lastModifiedBy>Kelly Siegert</cp:lastModifiedBy>
  <cp:revision>4</cp:revision>
  <dcterms:created xsi:type="dcterms:W3CDTF">2020-09-13T19:26:58Z</dcterms:created>
  <dcterms:modified xsi:type="dcterms:W3CDTF">2021-09-23T12:29:32Z</dcterms:modified>
</cp:coreProperties>
</file>