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8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292AFA71-583C-4A3E-BB20-89FD4F03930A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9C4CB0BD-20EF-4BFF-A32B-5F7D57CD0B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EB2C3A8F-705B-447E-82D6-4E6A5B906E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05879358-78B2-4F26-8C90-1BD303A6DD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92D21C6C-6DF6-4464-A989-0CAE707D10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7F081123-98AD-464E-AD64-9AA92E34E9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B8A4ED19-B2BD-4398-85E1-128EE1578F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AEEC6D1D-5941-45A5-957E-7373FF6392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B1C16479-A9CF-44EF-8C98-B84EF5A3D5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671071C5-7C13-4C12-A67A-667E7245DF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E563EB99-DD12-479D-8124-1A8718F520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FCC5E172-1125-4FB9-B08A-B27B0241FC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3CE81901-F115-4EDC-BD19-4917131DA5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7B9888A7-5622-42D6-8915-349036E210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446D92E5-504F-4400-8C2E-0130036B98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F1E9D315-C18A-48F5-93B7-2A89D15E39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C10E5AF4-A8D9-448E-BB49-3B8D38DB49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5DF7469B-7DEB-4379-8685-CC6FE17B5F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FDD8F8F9-86EA-4E2E-BB27-E95D755064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AE72D03B-C22E-4F3F-860D-1CE9EA0D54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xmlns="" id="{137C2394-4771-4BAE-AA40-8FB2FA5F60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xmlns="" id="{C603C4C1-84CF-4BB4-AF24-8D1B79A5DB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xmlns="" id="{C8A75B79-070E-491F-8634-D0F5D70CE6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xmlns="" id="{94C1EA75-620F-44A6-8085-8107E3F3C4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xmlns="" id="{306C9A45-E1E8-4C92-AC68-FE5957DA27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7F8CE1F6-8DF6-4483-8C82-600668D5A8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64860ED8-A0E9-4AFF-AC5F-A9D946F73B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xmlns="" id="{1330B586-0FA3-4C3C-993D-7514828D33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7B3909D9-F2D7-41CE-A25E-71CED2B4D7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xmlns="" id="{0CF0A197-158A-4218-AE55-7AFBC809FC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xmlns="" id="{B974A578-1B5B-4C36-BBD9-728EFABE02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xmlns="" id="{A9394A20-824F-47C0-B689-0587E4C453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xmlns="" id="{27AC0ACE-C5E9-4AB8-8002-44DAB689FD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xmlns="" id="{2856EF1D-29EB-42C1-9A86-52C95088E2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xmlns="" id="{99E297B8-9666-484B-AADE-A9D72B2285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xmlns="" id="{561F11C6-546D-4100-AD36-CBFA6548A0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xmlns="" id="{D8C58BF0-1F19-4DF7-9E8F-463BC7C25E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xmlns="" id="{540D507C-25C4-4281-A379-E1AAE38751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xmlns="" id="{C5FB2AAB-56A6-4153-8CDB-545F7D31EA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xmlns="" id="{48A2BE6C-49AB-44BB-8388-5BAD6BF3BA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xmlns="" id="{6CB503EF-E873-4045-A780-3DF1951251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xmlns="" id="{8D57C2F0-F60E-4812-8720-981C3D965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xmlns="" id="{227D89AA-B9D9-43EA-AAD4-65A56D62C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7CEFF-979C-4B4E-AC5D-FDC7DD96B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7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B9DE97C7-CC3F-4D1B-9918-AD0A6BC0D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FDE7A794-3A2D-491E-B9F6-3CE36BB42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4FA76F1C-5B10-4DF4-A390-FBB599AAB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DB7C4-ADD4-4279-A116-FF8350287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43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E65337F5-C4FA-4D90-8881-0CEFF57AD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60D66079-62B0-49BB-AAD4-18ADD0769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F4A461E7-D5B0-4D7C-B5A6-60F953982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0AE55-9262-4072-A1B0-EBF0613D2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49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454CD90E-F27D-490F-A7BF-4DF2789F9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843D96CC-17A4-4819-A57A-43CD4854E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7B6F4602-BA68-4FAD-92D6-D4447426C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AFB2C-B336-43A4-9574-A3F27DAB8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64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9F106155-B809-4245-B287-83025A867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83A22D0F-7139-4CDA-9EE2-090B75123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DA8A22F0-60CB-43C6-AA8B-CB27DB14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B7AC5-5528-48E5-83F9-590C06670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9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FC2E00AD-4178-401F-975C-CB556E4476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6B5B5970-D633-47CF-B83A-F7E07D117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117F10CA-B89D-414E-9C38-C7905070D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E329A-370D-42BD-855C-9304447F1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29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xmlns="" id="{7799B805-FD90-4B01-8831-3F5945F23B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xmlns="" id="{5192B063-2F28-4FB0-8ACF-9EEC4FD1C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xmlns="" id="{727FF434-671D-4149-806A-469E98166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2386-31FE-424A-90A4-39D1701AA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02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xmlns="" id="{B0002F2E-9BB4-4D99-A481-3479CCEE3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xmlns="" id="{41EE0480-005B-4F18-81A4-33AC38540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xmlns="" id="{F363A52B-EB1B-47AF-AFA7-707395B5B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5D9F-042F-487D-815C-76A01C65E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6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xmlns="" id="{B7ED7638-6E6E-490B-B781-094C14CBA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xmlns="" id="{A9EF00F3-B76C-4475-A61B-2B7DB9ED8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xmlns="" id="{5B2B8C68-3FB0-481D-9695-48FCC6FFD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C933E-CCE3-4681-A392-3CE3926B2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87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EA9B0866-2B93-46E9-9F4B-F6C8BB50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4E89FB90-FEAF-4718-BF18-51C14B5F6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A6BE2EC5-4976-4BA5-8A35-1AA2B9D06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3D6BB-55C8-4FB4-90D1-4DDF48F29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53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D4542D18-A3BE-47CB-8F17-F0516A84E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03F738B2-E6AD-4581-8F28-2042D7A28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338EFE75-FCB6-4F59-B846-C39B3ECA6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985F7-21FA-415F-8458-DF71B7788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0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229BD6BB-9905-4574-B8BE-B2316DD072FB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xmlns="" id="{758D6AC7-9BF6-4D9B-AF2A-7511ED25D1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xmlns="" id="{2B139742-74A2-45B5-B253-66DDE600B6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xmlns="" id="{CDF6F366-9113-42A1-9B14-AE0A1CAFFD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xmlns="" id="{DF44BCDF-15C5-4ECC-99EA-7977516B86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xmlns="" id="{5E88DA61-0160-4C14-8F8E-5513129B80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xmlns="" id="{07B1C304-D016-4D51-A1EC-50D850C5FD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xmlns="" id="{2F6607BF-0F4F-4442-AE33-06024B8305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xmlns="" id="{77CCC724-3942-47D6-8E72-6BC0DE8CFC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xmlns="" id="{E6446945-5152-4EB0-AC1C-45DE731082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xmlns="" id="{A7CF34DF-F4CE-4BCD-A51A-529A9199D5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xmlns="" id="{996CDE5D-E792-463E-B855-3C3FBE9179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xmlns="" id="{4FB18BDB-3B28-4385-B8EA-547107FB70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xmlns="" id="{207A4936-5593-451E-9AE3-C63561F09B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xmlns="" id="{49717316-93FB-4638-8D5B-F48B9C28F1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xmlns="" id="{EBD35AF9-1858-40EC-9E8D-D12E5F60ED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xmlns="" id="{D06EDD45-E346-432F-99BC-4E751889DF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xmlns="" id="{0E566405-1C92-4FC9-BF79-7A5715E583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xmlns="" id="{9E2055AC-2472-49E6-8A41-48E8D263F1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xmlns="" id="{4D7CA3FF-7D7E-489C-A55A-D0F06B1DC7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xmlns="" id="{DFD1E9F8-D249-44B5-9F31-690D34ED5D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xmlns="" id="{CF82A4AD-9EEE-40C9-AFB7-83B7CD9BEE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xmlns="" id="{EFB9AB00-00E9-4A57-A373-B2459273BD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xmlns="" id="{3951D0E0-8C2D-4B79-AC90-8816D1C591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xmlns="" id="{B7609F17-B8EF-430B-82D4-3B788055D6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xmlns="" id="{32A14963-98A2-4122-B0F1-5C9F6E0AB1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xmlns="" id="{D12D7929-DC25-47AD-BEA3-1C83C0BC40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5" name="Freeform 29">
              <a:extLst>
                <a:ext uri="{FF2B5EF4-FFF2-40B4-BE49-F238E27FC236}">
                  <a16:creationId xmlns:a16="http://schemas.microsoft.com/office/drawing/2014/main" xmlns="" id="{D24E0CA1-92F4-4CDA-A194-99508990E1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xmlns="" id="{A02C6405-D909-4040-9491-79B918271F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xmlns="" id="{3E389952-36A7-4574-BCDD-49DE1D8321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8" name="Freeform 32">
              <a:extLst>
                <a:ext uri="{FF2B5EF4-FFF2-40B4-BE49-F238E27FC236}">
                  <a16:creationId xmlns:a16="http://schemas.microsoft.com/office/drawing/2014/main" xmlns="" id="{2F22FCF6-8FBB-462B-BDDC-34EC480C0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29" name="Freeform 33">
              <a:extLst>
                <a:ext uri="{FF2B5EF4-FFF2-40B4-BE49-F238E27FC236}">
                  <a16:creationId xmlns:a16="http://schemas.microsoft.com/office/drawing/2014/main" xmlns="" id="{0CB14C8F-1265-42D9-9F4C-823AE20CC4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0" name="Freeform 34">
              <a:extLst>
                <a:ext uri="{FF2B5EF4-FFF2-40B4-BE49-F238E27FC236}">
                  <a16:creationId xmlns:a16="http://schemas.microsoft.com/office/drawing/2014/main" xmlns="" id="{B7767486-29FD-4302-97CC-B64B0E9838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xmlns="" id="{8431D508-2711-42DE-9393-0886BB6AB5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xmlns="" id="{61339FE9-51A2-4F25-99F4-9485A9F739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3" name="Freeform 37">
              <a:extLst>
                <a:ext uri="{FF2B5EF4-FFF2-40B4-BE49-F238E27FC236}">
                  <a16:creationId xmlns:a16="http://schemas.microsoft.com/office/drawing/2014/main" xmlns="" id="{01A3DAC5-1D0C-438E-BB4D-AF924EBEAD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xmlns="" id="{71342238-38E7-42E6-9916-413198DF63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xmlns="" id="{82EB7D66-3B0B-4C24-A483-46724718E3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xmlns="" id="{B84972FE-E3B1-4882-A284-60EA08A417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xmlns="" id="{ECE57090-7CB3-4AE1-8861-6A67C561BE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>
                  <a:latin typeface="Arial" charset="0"/>
                </a:endParaRPr>
              </a:p>
            </p:txBody>
          </p:sp>
        </p:grpSp>
      </p:grpSp>
      <p:sp>
        <p:nvSpPr>
          <p:cNvPr id="4138" name="Rectangle 42">
            <a:extLst>
              <a:ext uri="{FF2B5EF4-FFF2-40B4-BE49-F238E27FC236}">
                <a16:creationId xmlns:a16="http://schemas.microsoft.com/office/drawing/2014/main" xmlns="" id="{0085DF9D-676C-4340-97C8-4A60E3D89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xmlns="" id="{C505426B-D402-4B0E-9036-F9186BC5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xmlns="" id="{6C0D6602-82EE-4DCD-B7DE-76E0E471FE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xmlns="" id="{B271366F-1766-4F8D-AF84-C3299D4399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2" name="Rectangle 46">
            <a:extLst>
              <a:ext uri="{FF2B5EF4-FFF2-40B4-BE49-F238E27FC236}">
                <a16:creationId xmlns:a16="http://schemas.microsoft.com/office/drawing/2014/main" xmlns="" id="{795AD6FC-FA9D-4FB4-8F5A-F3186ECC3F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C38CC88-2196-4BF8-A842-B1D05E0D9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6684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F51BD8-FAE6-44C4-8B51-1DBC0C26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9C357A-046F-4FC3-8502-41C733701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6000" u="sng" dirty="0">
                <a:solidFill>
                  <a:srgbClr val="FF0000"/>
                </a:solidFill>
              </a:rPr>
              <a:t>The Rise of Sumer – The World’s First </a:t>
            </a:r>
            <a:r>
              <a:rPr lang="en-US" sz="6000" u="sng" dirty="0" err="1">
                <a:solidFill>
                  <a:srgbClr val="FF0000"/>
                </a:solidFill>
              </a:rPr>
              <a:t>Civlizations</a:t>
            </a:r>
            <a:endParaRPr lang="en-US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5A10EE29-1D8A-4EDC-BCA5-30185D81F16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u="sng" dirty="0">
                <a:solidFill>
                  <a:srgbClr val="FF0000"/>
                </a:solidFill>
              </a:rPr>
              <a:t>Sumer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83E3CFF-85DE-4726-A409-30A08DCAA95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u="sng" dirty="0"/>
              <a:t>Sumerians developed the world’s first civilization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By 3000 B.C., they had </a:t>
            </a:r>
          </a:p>
          <a:p>
            <a:pPr marL="0" indent="0" eaLnBrk="1" hangingPunct="1">
              <a:buNone/>
              <a:defRPr/>
            </a:pPr>
            <a:r>
              <a:rPr lang="en-US" altLang="en-US" dirty="0"/>
              <a:t>settled in southern </a:t>
            </a:r>
          </a:p>
          <a:p>
            <a:pPr marL="0" indent="0" eaLnBrk="1" hangingPunct="1">
              <a:buNone/>
              <a:defRPr/>
            </a:pPr>
            <a:r>
              <a:rPr lang="en-US" altLang="en-US" dirty="0"/>
              <a:t>Mesopotamia (Sumer)</a:t>
            </a:r>
          </a:p>
        </p:txBody>
      </p:sp>
      <p:pic>
        <p:nvPicPr>
          <p:cNvPr id="16388" name="Picture 1">
            <a:extLst>
              <a:ext uri="{FF2B5EF4-FFF2-40B4-BE49-F238E27FC236}">
                <a16:creationId xmlns:a16="http://schemas.microsoft.com/office/drawing/2014/main" xmlns="" id="{CB9A3406-7D48-4961-8BA6-7231D6475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2590800"/>
            <a:ext cx="37782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B79B3A8-0849-4776-8152-75CF3F9A36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rgbClr val="FF0000"/>
                </a:solidFill>
              </a:rPr>
              <a:t>City-States of Sumer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28022EB3-AB77-4E6C-B603-DF405F4411E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36605" y="1527175"/>
            <a:ext cx="989325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-Centers of Sumerian societies = cities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-Sumer was organized into </a:t>
            </a:r>
            <a:r>
              <a:rPr lang="en-US" altLang="en-US" b="1" u="sng" dirty="0"/>
              <a:t>city-states </a:t>
            </a:r>
            <a:r>
              <a:rPr lang="en-US" altLang="en-US" dirty="0"/>
              <a:t>(Hunger Games?)</a:t>
            </a:r>
            <a:endParaRPr lang="en-US" altLang="en-US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City-State</a:t>
            </a:r>
            <a:r>
              <a:rPr lang="en-US" altLang="en-US" dirty="0"/>
              <a:t>- </a:t>
            </a:r>
            <a:r>
              <a:rPr lang="en-US" altLang="en-US" u="sng" dirty="0"/>
              <a:t>a central city and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u="sng" dirty="0"/>
              <a:t>all of the countryside around it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-City-states </a:t>
            </a:r>
            <a:r>
              <a:rPr lang="en-US" altLang="en-US" b="1" u="sng" dirty="0"/>
              <a:t>had their own armies and built walls </a:t>
            </a:r>
            <a:r>
              <a:rPr lang="en-US" altLang="en-US" dirty="0"/>
              <a:t>around their cities</a:t>
            </a:r>
          </a:p>
        </p:txBody>
      </p:sp>
      <p:pic>
        <p:nvPicPr>
          <p:cNvPr id="17412" name="Picture 1">
            <a:extLst>
              <a:ext uri="{FF2B5EF4-FFF2-40B4-BE49-F238E27FC236}">
                <a16:creationId xmlns:a16="http://schemas.microsoft.com/office/drawing/2014/main" xmlns="" id="{57442F0F-C3DF-4B01-97E6-45E15AC24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21" y="2916195"/>
            <a:ext cx="4433115" cy="205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4E85E737-4806-4D66-9C16-E368D722CC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rgbClr val="FF0000"/>
                </a:solidFill>
              </a:rPr>
              <a:t>Powerful City-States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216B2A36-4570-424E-BA21-A01E1468A8A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08454" y="1527175"/>
            <a:ext cx="9621409" cy="45720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US" altLang="en-US" dirty="0"/>
              <a:t>-city-states gained and lost power over time</a:t>
            </a:r>
          </a:p>
          <a:p>
            <a:pPr marL="609600" indent="-609600" eaLnBrk="1" hangingPunct="1">
              <a:buNone/>
              <a:defRPr/>
            </a:pPr>
            <a:r>
              <a:rPr lang="en-US" altLang="en-US" dirty="0"/>
              <a:t>-</a:t>
            </a:r>
            <a:r>
              <a:rPr lang="en-US" altLang="en-US" u="sng" dirty="0"/>
              <a:t>more farmland=more power</a:t>
            </a:r>
          </a:p>
          <a:p>
            <a:pPr marL="609600" indent="-609600" eaLnBrk="1" hangingPunct="1">
              <a:buNone/>
              <a:defRPr/>
            </a:pPr>
            <a:r>
              <a:rPr lang="en-US" altLang="en-US" dirty="0"/>
              <a:t>-</a:t>
            </a:r>
            <a:r>
              <a:rPr lang="en-US" altLang="en-US" b="1" u="sng" dirty="0"/>
              <a:t>The most powerful = </a:t>
            </a:r>
            <a:r>
              <a:rPr lang="en-US" altLang="en-US" b="1" u="sng" dirty="0" err="1"/>
              <a:t>Uruk</a:t>
            </a:r>
            <a:r>
              <a:rPr lang="en-US" altLang="en-US" b="1" u="sng" dirty="0"/>
              <a:t> &amp; Ur</a:t>
            </a:r>
          </a:p>
        </p:txBody>
      </p:sp>
      <p:pic>
        <p:nvPicPr>
          <p:cNvPr id="18436" name="Picture 1">
            <a:extLst>
              <a:ext uri="{FF2B5EF4-FFF2-40B4-BE49-F238E27FC236}">
                <a16:creationId xmlns:a16="http://schemas.microsoft.com/office/drawing/2014/main" xmlns="" id="{3C578632-1951-4DA8-831F-3E946C9AA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78214"/>
            <a:ext cx="278606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>
            <a:extLst>
              <a:ext uri="{FF2B5EF4-FFF2-40B4-BE49-F238E27FC236}">
                <a16:creationId xmlns:a16="http://schemas.microsoft.com/office/drawing/2014/main" xmlns="" id="{FF67B5B8-C2E8-4465-9D5C-0BF734ABD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5324475"/>
            <a:ext cx="354965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>
            <a:extLst>
              <a:ext uri="{FF2B5EF4-FFF2-40B4-BE49-F238E27FC236}">
                <a16:creationId xmlns:a16="http://schemas.microsoft.com/office/drawing/2014/main" xmlns="" id="{956B8D87-7056-4A1E-95D5-22883FE1A4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4" y="4543426"/>
            <a:ext cx="2833687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4">
            <a:extLst>
              <a:ext uri="{FF2B5EF4-FFF2-40B4-BE49-F238E27FC236}">
                <a16:creationId xmlns:a16="http://schemas.microsoft.com/office/drawing/2014/main" xmlns="" id="{103BF04B-4B73-4C57-9B86-CB5136DC1D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326" y="3233738"/>
            <a:ext cx="26701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C935BAC-E915-454F-A806-7800E28A3C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1"/>
            <a:ext cx="6858000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rgbClr val="FF0000"/>
                </a:solidFill>
              </a:rPr>
              <a:t>Sumerian Religion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3D68C6EA-8EE1-4023-AAEA-8C9D72EEB4E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18984" y="1543651"/>
            <a:ext cx="9860692" cy="491481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-</a:t>
            </a:r>
            <a:r>
              <a:rPr lang="en-US" altLang="en-US" b="1" u="sng" dirty="0"/>
              <a:t>Sumerians practiced polytheism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Polytheism</a:t>
            </a:r>
            <a:r>
              <a:rPr lang="en-US" altLang="en-US" dirty="0"/>
              <a:t>- </a:t>
            </a:r>
            <a:r>
              <a:rPr lang="en-US" altLang="en-US" u="sng" dirty="0"/>
              <a:t>worship of many gods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 -Each city-state considered one god to be its special protector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(</a:t>
            </a:r>
            <a:r>
              <a:rPr lang="en-US" altLang="en-US" i="1" dirty="0"/>
              <a:t>They believed that these gods were very powerful &amp; could bring huge harvests or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i="1" dirty="0"/>
              <a:t>   disastrous floods)</a:t>
            </a:r>
            <a:endParaRPr lang="en-US" altLang="en-US" b="1" i="1" u="sng" dirty="0"/>
          </a:p>
        </p:txBody>
      </p:sp>
      <p:pic>
        <p:nvPicPr>
          <p:cNvPr id="19460" name="Picture 1">
            <a:extLst>
              <a:ext uri="{FF2B5EF4-FFF2-40B4-BE49-F238E27FC236}">
                <a16:creationId xmlns:a16="http://schemas.microsoft.com/office/drawing/2014/main" xmlns="" id="{DF53877C-FC1E-42DA-B9FF-6C66334D0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782" y="2034746"/>
            <a:ext cx="2654622" cy="176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>
            <a:extLst>
              <a:ext uri="{FF2B5EF4-FFF2-40B4-BE49-F238E27FC236}">
                <a16:creationId xmlns:a16="http://schemas.microsoft.com/office/drawing/2014/main" xmlns="" id="{DC560048-21A3-4E0A-BB30-5A6EED547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849" y="304800"/>
            <a:ext cx="4048555" cy="172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AEAD44B0-4B24-40A9-B169-435F1510AC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rgbClr val="FF0000"/>
                </a:solidFill>
              </a:rPr>
              <a:t>Priests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667D9A78-3E94-4253-A3AF-BC6390591C2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00216" y="1657349"/>
            <a:ext cx="9629647" cy="4441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Priests</a:t>
            </a:r>
            <a:r>
              <a:rPr lang="en-US" altLang="en-US" dirty="0"/>
              <a:t>- </a:t>
            </a:r>
            <a:r>
              <a:rPr lang="en-US" altLang="en-US" u="sng" dirty="0"/>
              <a:t>people who performed or led religious ceremonies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FontTx/>
              <a:buChar char="-"/>
              <a:defRPr/>
            </a:pPr>
            <a:r>
              <a:rPr lang="en-US" altLang="en-US" dirty="0"/>
              <a:t>Very important people in Sumerian society</a:t>
            </a:r>
          </a:p>
          <a:p>
            <a:pPr eaLnBrk="1" hangingPunct="1">
              <a:buFontTx/>
              <a:buChar char="-"/>
              <a:defRPr/>
            </a:pPr>
            <a:endParaRPr lang="en-US" altLang="en-US" dirty="0"/>
          </a:p>
          <a:p>
            <a:pPr eaLnBrk="1" hangingPunct="1">
              <a:buFontTx/>
              <a:buChar char="-"/>
              <a:defRPr/>
            </a:pPr>
            <a:r>
              <a:rPr lang="en-US" altLang="en-US" dirty="0"/>
              <a:t>Priests interpreted wishes of the gods and made offerings to them in </a:t>
            </a:r>
            <a:r>
              <a:rPr lang="en-US" altLang="en-US" u="sng" dirty="0"/>
              <a:t>temples</a:t>
            </a:r>
            <a:r>
              <a:rPr lang="en-US" altLang="en-US" dirty="0"/>
              <a:t> - </a:t>
            </a:r>
            <a:r>
              <a:rPr lang="en-US" altLang="en-US" b="1" u="sng" dirty="0">
                <a:solidFill>
                  <a:srgbClr val="FF0000"/>
                </a:solidFill>
              </a:rPr>
              <a:t>ziggurats</a:t>
            </a:r>
          </a:p>
          <a:p>
            <a:pPr eaLnBrk="1" hangingPunct="1">
              <a:buFontTx/>
              <a:buChar char="-"/>
              <a:defRPr/>
            </a:pPr>
            <a:endParaRPr lang="en-US" altLang="en-US" dirty="0"/>
          </a:p>
          <a:p>
            <a:pPr eaLnBrk="1" hangingPunct="1">
              <a:buFontTx/>
              <a:buChar char="-"/>
              <a:defRPr/>
            </a:pPr>
            <a:endParaRPr lang="en-US" altLang="en-US" b="1" u="sng" dirty="0"/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xmlns="" id="{5E350838-2007-4389-9D4C-EC1DBEC41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1" y="76200"/>
            <a:ext cx="28860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2">
            <a:extLst>
              <a:ext uri="{FF2B5EF4-FFF2-40B4-BE49-F238E27FC236}">
                <a16:creationId xmlns:a16="http://schemas.microsoft.com/office/drawing/2014/main" xmlns="" id="{A438221A-7DE1-4521-8239-E66ED7B39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9" y="53975"/>
            <a:ext cx="28860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>
            <a:extLst>
              <a:ext uri="{FF2B5EF4-FFF2-40B4-BE49-F238E27FC236}">
                <a16:creationId xmlns:a16="http://schemas.microsoft.com/office/drawing/2014/main" xmlns="" id="{48A3002E-987C-4B52-BDD1-C5C3756C1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361" y="5016843"/>
            <a:ext cx="3362112" cy="184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23F2F602-5677-41AB-9BDE-8390E38C7F6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FF0000"/>
                </a:solidFill>
              </a:rPr>
              <a:t>Sumerian Social Hierarchy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5FDDBDDA-4414-47AF-8E24-94CFBF3E998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825625" y="1527176"/>
            <a:ext cx="8504238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Social Hierarchy</a:t>
            </a:r>
            <a:r>
              <a:rPr lang="en-US" altLang="en-US" dirty="0"/>
              <a:t>- </a:t>
            </a:r>
            <a:r>
              <a:rPr lang="en-US" altLang="en-US" u="sng" dirty="0"/>
              <a:t>the division of society by rank or class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                                Priests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                                                                                   Artisans/Merchants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    Farmers/Laborers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Slaves (3 years)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12AAC7F9-3375-4489-BB6A-427D1E890BA7}"/>
              </a:ext>
            </a:extLst>
          </p:cNvPr>
          <p:cNvSpPr/>
          <p:nvPr/>
        </p:nvSpPr>
        <p:spPr>
          <a:xfrm>
            <a:off x="4800600" y="2209800"/>
            <a:ext cx="4495800" cy="38100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097EB4F-016C-4F69-A611-7566B5B636C9}"/>
              </a:ext>
            </a:extLst>
          </p:cNvPr>
          <p:cNvCxnSpPr/>
          <p:nvPr/>
        </p:nvCxnSpPr>
        <p:spPr>
          <a:xfrm>
            <a:off x="6858000" y="25146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5371118-AA56-428F-910B-5292886EBECD}"/>
              </a:ext>
            </a:extLst>
          </p:cNvPr>
          <p:cNvCxnSpPr/>
          <p:nvPr/>
        </p:nvCxnSpPr>
        <p:spPr>
          <a:xfrm>
            <a:off x="6629400" y="2895600"/>
            <a:ext cx="83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7C1578B-538A-4815-85D5-70308B7DDCF6}"/>
              </a:ext>
            </a:extLst>
          </p:cNvPr>
          <p:cNvCxnSpPr/>
          <p:nvPr/>
        </p:nvCxnSpPr>
        <p:spPr>
          <a:xfrm>
            <a:off x="6248400" y="3657600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FE681C9-BC99-4B21-AF9F-ED9E3E785972}"/>
              </a:ext>
            </a:extLst>
          </p:cNvPr>
          <p:cNvCxnSpPr/>
          <p:nvPr/>
        </p:nvCxnSpPr>
        <p:spPr>
          <a:xfrm>
            <a:off x="5029200" y="5638800"/>
            <a:ext cx="403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0">
            <a:extLst>
              <a:ext uri="{FF2B5EF4-FFF2-40B4-BE49-F238E27FC236}">
                <a16:creationId xmlns:a16="http://schemas.microsoft.com/office/drawing/2014/main" xmlns="" id="{9ABE6DE2-A73E-474C-B5C8-8D451550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22209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srgbClr val="FFFFFF"/>
                </a:solidFill>
                <a:latin typeface="Georgia" panose="02040502050405020303" pitchFamily="18" charset="0"/>
              </a:rPr>
              <a:t>King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CC882755-2331-435C-8DDB-070DB7F23C97}"/>
              </a:ext>
            </a:extLst>
          </p:cNvPr>
          <p:cNvCxnSpPr/>
          <p:nvPr/>
        </p:nvCxnSpPr>
        <p:spPr>
          <a:xfrm flipH="1" flipV="1">
            <a:off x="7086600" y="2286000"/>
            <a:ext cx="1752600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F56107D9-38EF-4446-B224-2E026527697D}"/>
              </a:ext>
            </a:extLst>
          </p:cNvPr>
          <p:cNvCxnSpPr/>
          <p:nvPr/>
        </p:nvCxnSpPr>
        <p:spPr>
          <a:xfrm>
            <a:off x="5181600" y="2579688"/>
            <a:ext cx="1447800" cy="163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140AF821-5791-40E5-8920-DB4071879D8D}"/>
              </a:ext>
            </a:extLst>
          </p:cNvPr>
          <p:cNvCxnSpPr/>
          <p:nvPr/>
        </p:nvCxnSpPr>
        <p:spPr>
          <a:xfrm flipH="1">
            <a:off x="7772400" y="3276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88CD9B3E-F56B-4BA3-998D-EC1ADC75F795}"/>
              </a:ext>
            </a:extLst>
          </p:cNvPr>
          <p:cNvCxnSpPr/>
          <p:nvPr/>
        </p:nvCxnSpPr>
        <p:spPr>
          <a:xfrm>
            <a:off x="4876800" y="4572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77800353-ADBB-4BE1-B46A-F89631FC3A8E}"/>
              </a:ext>
            </a:extLst>
          </p:cNvPr>
          <p:cNvCxnSpPr/>
          <p:nvPr/>
        </p:nvCxnSpPr>
        <p:spPr>
          <a:xfrm>
            <a:off x="4114800" y="58674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0CB7CBBC-6E50-49A0-BA31-9BCEB7D762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7859" y="748228"/>
            <a:ext cx="8229600" cy="8334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u="sng" dirty="0">
                <a:solidFill>
                  <a:srgbClr val="FF0000"/>
                </a:solidFill>
              </a:rPr>
              <a:t>Sumerian Men and Women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0CDB6A07-BAF5-446D-BBB2-E0FCC90D902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69557" y="1905001"/>
            <a:ext cx="9860307" cy="4194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/>
              <a:t>Men</a:t>
            </a:r>
            <a:r>
              <a:rPr lang="en-US" altLang="en-US" dirty="0"/>
              <a:t> -  held </a:t>
            </a:r>
            <a:r>
              <a:rPr lang="en-US" altLang="en-US" u="sng" dirty="0"/>
              <a:t>political powers</a:t>
            </a:r>
            <a:r>
              <a:rPr lang="en-US" altLang="en-US" dirty="0"/>
              <a:t> &amp; made laws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u="sng" dirty="0"/>
              <a:t>Women</a:t>
            </a:r>
            <a:r>
              <a:rPr lang="en-US" altLang="en-US" dirty="0"/>
              <a:t> - took care of </a:t>
            </a:r>
            <a:r>
              <a:rPr lang="en-US" altLang="en-US" u="sng" dirty="0"/>
              <a:t>home &amp; children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Mostly only men were educated, but some upper-class women were educated as </a:t>
            </a:r>
            <a:r>
              <a:rPr lang="en-US" altLang="en-US" dirty="0" smtClean="0"/>
              <a:t>well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u="sng" dirty="0"/>
              <a:t>Some educated women were priestesses</a:t>
            </a:r>
            <a:r>
              <a:rPr lang="en-US" altLang="en-US" dirty="0"/>
              <a:t> in the temples of Sumer</a:t>
            </a:r>
          </a:p>
        </p:txBody>
      </p:sp>
      <p:pic>
        <p:nvPicPr>
          <p:cNvPr id="22532" name="Picture 1">
            <a:extLst>
              <a:ext uri="{FF2B5EF4-FFF2-40B4-BE49-F238E27FC236}">
                <a16:creationId xmlns:a16="http://schemas.microsoft.com/office/drawing/2014/main" xmlns="" id="{A91319FB-F44E-43DA-8768-67D984723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740" y="80964"/>
            <a:ext cx="1404551" cy="248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>
            <a:extLst>
              <a:ext uri="{FF2B5EF4-FFF2-40B4-BE49-F238E27FC236}">
                <a16:creationId xmlns:a16="http://schemas.microsoft.com/office/drawing/2014/main" xmlns="" id="{A8843309-47DF-47A3-8168-83F4A9773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99" y="4374292"/>
            <a:ext cx="1577332" cy="234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>
            <a:extLst>
              <a:ext uri="{FF2B5EF4-FFF2-40B4-BE49-F238E27FC236}">
                <a16:creationId xmlns:a16="http://schemas.microsoft.com/office/drawing/2014/main" xmlns="" id="{378CC277-34C8-4E6E-B5C5-CBBDF4C913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980" y="2409437"/>
            <a:ext cx="2526442" cy="173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237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Georgia</vt:lpstr>
      <vt:lpstr>Wingdings</vt:lpstr>
      <vt:lpstr>Beam</vt:lpstr>
      <vt:lpstr>PowerPoint Presentation</vt:lpstr>
      <vt:lpstr>Sumer</vt:lpstr>
      <vt:lpstr>City-States of Sumer</vt:lpstr>
      <vt:lpstr>Powerful City-States</vt:lpstr>
      <vt:lpstr>Sumerian Religion</vt:lpstr>
      <vt:lpstr>Priests</vt:lpstr>
      <vt:lpstr>Sumerian Social Hierarchy</vt:lpstr>
      <vt:lpstr>Sumerian Men and Women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Siegert</dc:creator>
  <cp:lastModifiedBy>Kelly Siegert</cp:lastModifiedBy>
  <cp:revision>3</cp:revision>
  <dcterms:created xsi:type="dcterms:W3CDTF">2020-08-22T19:20:13Z</dcterms:created>
  <dcterms:modified xsi:type="dcterms:W3CDTF">2020-09-02T18:49:33Z</dcterms:modified>
</cp:coreProperties>
</file>