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2" r:id="rId3"/>
    <p:sldId id="263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D8736FA8-BC5C-427D-ADE8-E23DBE9518CE}"/>
              </a:ext>
            </a:extLst>
          </p:cNvPr>
          <p:cNvGrpSpPr>
            <a:grpSpLocks/>
          </p:cNvGrpSpPr>
          <p:nvPr/>
        </p:nvGrpSpPr>
        <p:grpSpPr bwMode="auto">
          <a:xfrm>
            <a:off x="508001" y="457200"/>
            <a:ext cx="11197167" cy="5562600"/>
            <a:chOff x="240" y="288"/>
            <a:chExt cx="5290" cy="350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2C367075-8866-4499-87CB-4C480E45D73E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311A69C5-458C-414E-B83A-AFA76BD8C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7" name="Line 5">
              <a:extLst>
                <a:ext uri="{FF2B5EF4-FFF2-40B4-BE49-F238E27FC236}">
                  <a16:creationId xmlns:a16="http://schemas.microsoft.com/office/drawing/2014/main" id="{6D950B61-D4C5-4863-BBC5-29F4CD1251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1331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25600" y="838200"/>
            <a:ext cx="90424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33800"/>
            <a:ext cx="85344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7D8C7E1E-E0AD-41DE-B4F0-DC4411AD17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15434" y="6248400"/>
            <a:ext cx="273896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99366E37-0CAB-416A-A637-AD7B796BFE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334934" y="6248400"/>
            <a:ext cx="385021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C1D593D3-0DC5-4B37-B9FF-8FECA911C8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50867" y="6257925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DC06EEB-909F-444B-BB48-F20A03DA66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529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9FD5D754-2EBE-4BB4-B03B-16301DED9C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07B7450-CDDE-4C0E-BCAC-5170B489E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D63B0DC-3F30-41BD-9C07-98AF2B7D20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35A2B-9449-4A8F-B7B5-67A96933FE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53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64600" y="473076"/>
            <a:ext cx="2717800" cy="5394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473076"/>
            <a:ext cx="7950200" cy="5394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305024A-5405-44D7-916B-2CE0A282F7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EE6EA75-10DA-4E6C-A795-CE29133F13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C2CBA51-66C6-412F-941E-331DF85B7A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AD045-B164-4038-87F5-8A2797654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82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3937DA1-E2A2-4163-A426-232102ADA0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E0E1087-DAA5-41A4-81BE-39CCFB8C1A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F6069EA-4BC0-4FC9-8884-601410EA22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FD0E4-0B1D-4C73-90F5-42C27F80F3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503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5A1D4BDC-DF0A-4D1D-B25F-F86B7A5CE8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4E87C35-F410-49D7-A2E0-863CD7674B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C7721C1-5674-4A14-A64F-04C9FC8626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CA2E9D-AC39-4B62-A9EC-9869DD0C1E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0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828800"/>
            <a:ext cx="5334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828800"/>
            <a:ext cx="5334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9AAE804-76D5-41ED-98CF-657DA8700C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326448A-A2A6-4CD1-9659-4AA98A98A3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2D8C844-DD7E-49A5-8CAD-85560F355D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13C41B-EF9D-4F7C-BC86-D28408538C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54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6AD089B-6531-44E3-883C-6C89B5DDF4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A74F0686-39A7-413A-9B5D-D016F81DC9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5236A9C7-3527-464F-AB7E-57283EC5FD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C5D87-A0FF-4166-A7CF-AFFF50753B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88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170C29D9-36A0-4F03-B0D3-03FCD51835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E0801F97-1075-4994-89F8-AAF40FFFE8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24654D8-76EC-4FD3-8AA9-FD95F50858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A7CFEF-524D-4124-A16D-7D86FC67B7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30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A0402135-2ED5-4870-91DB-D5BB616F4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D5E816F2-9BC5-4856-B2FA-EBF212FF73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FF56F512-3351-462B-812F-59EA356973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626E2-45FA-49D2-AE16-AAD2CCDEF2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73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6F62C0A-855F-44CD-9704-711BEE9C97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DDE4F52-C90E-4DE8-BBB1-0E8E02F45E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46BA763F-65EC-462C-90EA-4EFFA7E348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639B0A-7432-41A8-A3E5-50F2C6D2B2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244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F42B5AD-41DF-4A2E-90EE-24C51658FB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7447949-3FA5-417A-BD5D-B9260A49F7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832018D-2CEB-4446-B260-A34253452C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913C4-A609-4EE0-93FF-DAECCCCEB1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194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A67190D6-A4A9-4C86-960C-B9D90022CC1A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28600"/>
            <a:ext cx="11582400" cy="5943600"/>
            <a:chOff x="144" y="144"/>
            <a:chExt cx="5472" cy="3744"/>
          </a:xfrm>
        </p:grpSpPr>
        <p:sp>
          <p:nvSpPr>
            <p:cNvPr id="1032" name="Rectangle 3">
              <a:extLst>
                <a:ext uri="{FF2B5EF4-FFF2-40B4-BE49-F238E27FC236}">
                  <a16:creationId xmlns:a16="http://schemas.microsoft.com/office/drawing/2014/main" id="{CA8D53CA-5314-4115-828B-C80C45E541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3" name="Rectangle 4">
              <a:extLst>
                <a:ext uri="{FF2B5EF4-FFF2-40B4-BE49-F238E27FC236}">
                  <a16:creationId xmlns:a16="http://schemas.microsoft.com/office/drawing/2014/main" id="{375C49D2-6E3D-44CC-AE6A-067534BBF480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4" name="Line 5">
              <a:extLst>
                <a:ext uri="{FF2B5EF4-FFF2-40B4-BE49-F238E27FC236}">
                  <a16:creationId xmlns:a16="http://schemas.microsoft.com/office/drawing/2014/main" id="{22E52EAB-186B-4708-957A-FA25A76EC1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78DE63CE-7584-4EF8-B7BE-C149CB4F0E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473075"/>
            <a:ext cx="10871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684072D1-3BBA-4FC9-BA9E-9ECCB531D6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828800"/>
            <a:ext cx="10871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69861766-1137-4184-819D-14330197183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484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645739AC-DF3B-4F00-BE0A-5BB2CFB6E42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F7AD6E43-3CCE-4A49-910D-C123D0352B5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FB58BDFF-5F01-41B7-9C67-E9B11C98B0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625201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23CFF-80FF-4256-878C-52FD55900D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Indus Valley Civilization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F02C8B-426F-4DB8-9A6A-F15F2BA430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2300671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CAB57BF-9D7F-4111-999E-EAB1C028BE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City Planning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E203E58-566A-42A2-BB8D-125E8DFC16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828800"/>
            <a:ext cx="81534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200" b="1" u="sng"/>
              <a:t>Harappa &amp; Mohenjo-Daro were well planned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200" b="1"/>
              <a:t>Brick streets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200" b="1"/>
              <a:t>Towers for defense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200" b="1" u="sng"/>
              <a:t>Streets in grid patterns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200" b="1" u="sng"/>
              <a:t>Sewer system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200" b="1" u="sng"/>
              <a:t>Indoor plumbing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200" b="1"/>
              <a:t>Flat, cool roofs on homes</a:t>
            </a:r>
          </a:p>
        </p:txBody>
      </p:sp>
      <p:pic>
        <p:nvPicPr>
          <p:cNvPr id="10244" name="Picture 1">
            <a:extLst>
              <a:ext uri="{FF2B5EF4-FFF2-40B4-BE49-F238E27FC236}">
                <a16:creationId xmlns:a16="http://schemas.microsoft.com/office/drawing/2014/main" id="{F11A528B-3625-466F-95E0-881334B991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2286000"/>
            <a:ext cx="3016250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2">
            <a:extLst>
              <a:ext uri="{FF2B5EF4-FFF2-40B4-BE49-F238E27FC236}">
                <a16:creationId xmlns:a16="http://schemas.microsoft.com/office/drawing/2014/main" id="{B8D131A1-AF93-4887-8EFC-88570B38A3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100" y="4549776"/>
            <a:ext cx="2782888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017148A-7C0C-47D1-BD3F-2A03D6489C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Indus Achievements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D526724-9B30-406D-9B57-9A6AF89EA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828800"/>
            <a:ext cx="8610600" cy="4038600"/>
          </a:xfrm>
        </p:spPr>
        <p:txBody>
          <a:bodyPr/>
          <a:lstStyle/>
          <a:p>
            <a:pPr eaLnBrk="1" hangingPunct="1"/>
            <a:r>
              <a:rPr lang="en-US" altLang="en-US" sz="3200"/>
              <a:t>Art – pottery, jewelry, seals</a:t>
            </a:r>
          </a:p>
          <a:p>
            <a:pPr eaLnBrk="1" hangingPunct="1"/>
            <a:r>
              <a:rPr lang="en-US" altLang="en-US" sz="3200" b="1" u="sng"/>
              <a:t>Wheeled vehicles</a:t>
            </a:r>
          </a:p>
          <a:p>
            <a:pPr eaLnBrk="1" hangingPunct="1"/>
            <a:r>
              <a:rPr lang="en-US" altLang="en-US" sz="3200"/>
              <a:t>Evidence of social classes</a:t>
            </a:r>
          </a:p>
          <a:p>
            <a:pPr eaLnBrk="1" hangingPunct="1"/>
            <a:r>
              <a:rPr lang="en-US" altLang="en-US" sz="3200" b="1" u="sng"/>
              <a:t>Little known about religion &amp; government</a:t>
            </a:r>
          </a:p>
          <a:p>
            <a:pPr eaLnBrk="1" hangingPunct="1"/>
            <a:r>
              <a:rPr lang="en-US" altLang="en-US" sz="3200" b="1" u="sng"/>
              <a:t>Vedas – ancient religious poems/hymns</a:t>
            </a:r>
          </a:p>
        </p:txBody>
      </p:sp>
      <p:pic>
        <p:nvPicPr>
          <p:cNvPr id="11268" name="Picture 1">
            <a:extLst>
              <a:ext uri="{FF2B5EF4-FFF2-40B4-BE49-F238E27FC236}">
                <a16:creationId xmlns:a16="http://schemas.microsoft.com/office/drawing/2014/main" id="{1EA38676-AE62-4B5F-AF1C-F1FAFC7E09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1"/>
            <a:ext cx="2738438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2">
            <a:extLst>
              <a:ext uri="{FF2B5EF4-FFF2-40B4-BE49-F238E27FC236}">
                <a16:creationId xmlns:a16="http://schemas.microsoft.com/office/drawing/2014/main" id="{AC011DB2-43FA-40AD-88FD-62996C56C0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263" y="4876800"/>
            <a:ext cx="2609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3">
            <a:extLst>
              <a:ext uri="{FF2B5EF4-FFF2-40B4-BE49-F238E27FC236}">
                <a16:creationId xmlns:a16="http://schemas.microsoft.com/office/drawing/2014/main" id="{0DC3AEA7-D24B-4144-A21F-DCA010FD02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975" y="4900614"/>
            <a:ext cx="137160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4">
            <a:extLst>
              <a:ext uri="{FF2B5EF4-FFF2-40B4-BE49-F238E27FC236}">
                <a16:creationId xmlns:a16="http://schemas.microsoft.com/office/drawing/2014/main" id="{DC3EB9E3-F63E-472D-A1D7-25A89FB773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900614"/>
            <a:ext cx="3138488" cy="184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">
            <a:extLst>
              <a:ext uri="{FF2B5EF4-FFF2-40B4-BE49-F238E27FC236}">
                <a16:creationId xmlns:a16="http://schemas.microsoft.com/office/drawing/2014/main" id="{453E3BC5-F25F-42DC-8BCC-7321BB65A9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747839"/>
            <a:ext cx="19050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59005DCD-64C8-4AF7-8091-CF2B14B29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End…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361BB0B9-1E7B-422F-9629-19CC276D3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752600"/>
            <a:ext cx="8305800" cy="4114800"/>
          </a:xfrm>
        </p:spPr>
        <p:txBody>
          <a:bodyPr/>
          <a:lstStyle/>
          <a:p>
            <a:pPr>
              <a:defRPr/>
            </a:pPr>
            <a:r>
              <a:rPr lang="en-US" altLang="en-US" b="1" u="sng" dirty="0" err="1"/>
              <a:t>Harappan</a:t>
            </a:r>
            <a:r>
              <a:rPr lang="en-US" altLang="en-US" b="1" u="sng" dirty="0"/>
              <a:t> civilization disappears around 1,700 BC</a:t>
            </a:r>
            <a:r>
              <a:rPr lang="en-US" altLang="en-US" b="1" dirty="0"/>
              <a:t> </a:t>
            </a:r>
            <a:r>
              <a:rPr lang="en-US" altLang="en-US" sz="2800" b="1" i="1" dirty="0"/>
              <a:t>-</a:t>
            </a:r>
            <a:r>
              <a:rPr lang="en-US" altLang="en-US" sz="2800" b="1" u="sng" dirty="0"/>
              <a:t>We don’t know why</a:t>
            </a:r>
            <a:r>
              <a:rPr lang="en-US" altLang="en-US" sz="2800" b="1" i="1" dirty="0"/>
              <a:t>…</a:t>
            </a:r>
          </a:p>
          <a:p>
            <a:pPr>
              <a:defRPr/>
            </a:pPr>
            <a:r>
              <a:rPr lang="en-US" altLang="en-US" sz="2800" b="1" dirty="0"/>
              <a:t>Best guess = </a:t>
            </a:r>
            <a:r>
              <a:rPr lang="en-US" altLang="en-US" sz="2800" b="1" u="sng" dirty="0"/>
              <a:t>natural disaster</a:t>
            </a:r>
          </a:p>
          <a:p>
            <a:pPr>
              <a:defRPr/>
            </a:pPr>
            <a:r>
              <a:rPr lang="en-US" altLang="en-US" b="1" dirty="0"/>
              <a:t>New nomadic group from central Asia arrives, </a:t>
            </a:r>
            <a:r>
              <a:rPr lang="en-US" altLang="en-US" b="1" u="sng" dirty="0"/>
              <a:t>settle &amp; </a:t>
            </a:r>
          </a:p>
          <a:p>
            <a:pPr marL="0" indent="0">
              <a:buNone/>
              <a:defRPr/>
            </a:pPr>
            <a:r>
              <a:rPr lang="en-US" altLang="en-US" b="1" dirty="0"/>
              <a:t>   </a:t>
            </a:r>
            <a:r>
              <a:rPr lang="en-US" altLang="en-US" b="1" u="sng" dirty="0"/>
              <a:t>become farmers =</a:t>
            </a:r>
          </a:p>
          <a:p>
            <a:pPr marL="0" indent="0">
              <a:buNone/>
              <a:defRPr/>
            </a:pPr>
            <a:r>
              <a:rPr lang="en-US" altLang="en-US" b="1" dirty="0"/>
              <a:t>   </a:t>
            </a:r>
            <a:r>
              <a:rPr lang="en-US" altLang="en-US" b="1" u="sng" dirty="0"/>
              <a:t>Aryans</a:t>
            </a:r>
          </a:p>
        </p:txBody>
      </p:sp>
      <p:pic>
        <p:nvPicPr>
          <p:cNvPr id="12292" name="Picture 3">
            <a:extLst>
              <a:ext uri="{FF2B5EF4-FFF2-40B4-BE49-F238E27FC236}">
                <a16:creationId xmlns:a16="http://schemas.microsoft.com/office/drawing/2014/main" id="{3C411A50-AFD6-4447-A4D5-05D2E761A7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86201"/>
            <a:ext cx="3810000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6837041-3D7D-4258-A493-69C76E73E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Early Aryans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797ABEF7-DF11-4E84-8759-B4727B5E1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828800"/>
            <a:ext cx="8305800" cy="4038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b="1"/>
              <a:t>Bring the caste system, religion, language</a:t>
            </a:r>
          </a:p>
          <a:p>
            <a:r>
              <a:rPr lang="en-US" altLang="en-US" b="1"/>
              <a:t>Speak, then write </a:t>
            </a:r>
            <a:r>
              <a:rPr lang="en-US" altLang="en-US" b="1" u="sng"/>
              <a:t>Sanskrit - language of ancient India</a:t>
            </a:r>
          </a:p>
          <a:p>
            <a:r>
              <a:rPr lang="en-US" altLang="en-US" b="1" u="sng"/>
              <a:t>Sanskrit is from same language group as English</a:t>
            </a:r>
          </a:p>
          <a:p>
            <a:pPr lvl="1"/>
            <a:r>
              <a:rPr lang="en-US" altLang="en-US" b="1"/>
              <a:t>Sanskrit – Mother = MATAR</a:t>
            </a:r>
          </a:p>
          <a:p>
            <a:pPr lvl="1"/>
            <a:r>
              <a:rPr lang="en-US" altLang="en-US" b="1"/>
              <a:t>English – Mother = MOTHER</a:t>
            </a:r>
          </a:p>
        </p:txBody>
      </p:sp>
      <p:pic>
        <p:nvPicPr>
          <p:cNvPr id="13316" name="Picture 3">
            <a:extLst>
              <a:ext uri="{FF2B5EF4-FFF2-40B4-BE49-F238E27FC236}">
                <a16:creationId xmlns:a16="http://schemas.microsoft.com/office/drawing/2014/main" id="{C8490661-35AB-4DA8-899B-08488D45B3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32004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>
            <a:extLst>
              <a:ext uri="{FF2B5EF4-FFF2-40B4-BE49-F238E27FC236}">
                <a16:creationId xmlns:a16="http://schemas.microsoft.com/office/drawing/2014/main" id="{A68D13E3-ED61-4A16-B837-12D61BC0CA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1" y="4484689"/>
            <a:ext cx="2536825" cy="235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134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Wingdings</vt:lpstr>
      <vt:lpstr>Refined</vt:lpstr>
      <vt:lpstr>Indus Valley Civilization</vt:lpstr>
      <vt:lpstr>City Planning</vt:lpstr>
      <vt:lpstr>Indus Achievements</vt:lpstr>
      <vt:lpstr>The End…</vt:lpstr>
      <vt:lpstr>Early Aryans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 Valley Civilization</dc:title>
  <dc:creator>Tim Siegert</dc:creator>
  <cp:lastModifiedBy>Tim Siegert</cp:lastModifiedBy>
  <cp:revision>1</cp:revision>
  <dcterms:created xsi:type="dcterms:W3CDTF">2020-09-27T14:51:35Z</dcterms:created>
  <dcterms:modified xsi:type="dcterms:W3CDTF">2020-09-27T14:54:15Z</dcterms:modified>
</cp:coreProperties>
</file>