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3" r:id="rId12"/>
    <p:sldId id="274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D0295AA-0BCD-4FB9-8358-37B3B139DEA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862912F-E72C-4CCC-A805-1C0DFCEF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1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imgres?imgurl=http://www.mariononline.com/04/holidays/blackhistory/images/mandela.jpg&amp;imgrefurl=http://www.mariononline.com/04/holidays/blackhistory/photos.shtml&amp;usg=___b4t8AV0MgVDqmabBuu7N33O6RQ=&amp;h=450&amp;w=341&amp;sz=64&amp;hl=en&amp;start=3&amp;itbs=1&amp;tbnid=IjCdeH0EacOqjM:&amp;tbnh=127&amp;tbnw=96&amp;prev=/images?q=mandela&amp;hl=en&amp;safe=active&amp;gbv=2&amp;tbs=isch: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ascourt.be/bascourt/china/images/bowlmais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en.0437.gov.cn/UploadFile/ea_200622314457.jpg&amp;imgrefurl=http://en.0437.gov.cn/Print.Asp?ID=159&amp;usg=__S1xjsOc1svvG6zQSHPrtFSzpL7k=&amp;h=369&amp;w=300&amp;sz=37&amp;hl=en&amp;start=12&amp;itbs=1&amp;tbnid=g6DHmE41EzMYPM:&amp;tbnh=122&amp;tbnw=99&amp;prev=/images?q=chinese+porcelain&amp;hl=en&amp;gbv=2&amp;tbs=isch: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History &amp; Culture of Southern Africa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21" y="712038"/>
            <a:ext cx="9613861" cy="10809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South Africa – </a:t>
            </a:r>
            <a:r>
              <a:rPr lang="en-US" u="sng" dirty="0" smtClean="0">
                <a:solidFill>
                  <a:schemeClr val="tx1">
                    <a:lumMod val="95000"/>
                  </a:schemeClr>
                </a:solidFill>
              </a:rPr>
              <a:t>How Does the World React to Apartheid?</a:t>
            </a:r>
            <a:endParaRPr lang="en-US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6561" y="2314832"/>
            <a:ext cx="11766380" cy="423836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1. </a:t>
            </a:r>
            <a:r>
              <a:rPr lang="en-US" sz="3200" dirty="0" smtClean="0"/>
              <a:t>Governments </a:t>
            </a:r>
            <a:r>
              <a:rPr lang="en-US" sz="3200" dirty="0"/>
              <a:t>around the world </a:t>
            </a:r>
            <a:r>
              <a:rPr lang="en-US" sz="3200" dirty="0" smtClean="0"/>
              <a:t>put </a:t>
            </a:r>
            <a:r>
              <a:rPr lang="en-US" sz="3200" u="sng" dirty="0"/>
              <a:t>sanctions</a:t>
            </a:r>
            <a:r>
              <a:rPr lang="en-US" sz="3200" dirty="0"/>
              <a:t> on S. Africa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u="sng" dirty="0" smtClean="0">
                <a:solidFill>
                  <a:schemeClr val="tx1">
                    <a:lumMod val="95000"/>
                  </a:schemeClr>
                </a:solidFill>
              </a:rPr>
              <a:t>Sanctions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- </a:t>
            </a:r>
            <a:r>
              <a:rPr lang="en-US" sz="2800" u="sng" dirty="0"/>
              <a:t>economic or political penalties imposed on a country by another country to force a change in policy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(</a:t>
            </a:r>
            <a:r>
              <a:rPr lang="en-US" sz="2800" i="1" dirty="0"/>
              <a:t>Countries banned trade w/ South Africa</a:t>
            </a:r>
            <a:r>
              <a:rPr lang="en-US" sz="28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lvl="0">
              <a:buNone/>
              <a:defRPr/>
            </a:pPr>
            <a:r>
              <a:rPr lang="en-US" sz="3200" dirty="0" smtClean="0">
                <a:solidFill>
                  <a:prstClr val="white"/>
                </a:solidFill>
              </a:rPr>
              <a:t>2. Sports </a:t>
            </a:r>
            <a:r>
              <a:rPr lang="en-US" sz="3200" dirty="0">
                <a:solidFill>
                  <a:prstClr val="white"/>
                </a:solidFill>
              </a:rPr>
              <a:t>organizations refused to include South Africa in competitions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800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41" y="466982"/>
            <a:ext cx="24638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8704" y="3891239"/>
            <a:ext cx="1374237" cy="150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FF0000"/>
                </a:solidFill>
                <a:effectLst/>
              </a:rPr>
              <a:t>Ending Apartheid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69788" y="1834166"/>
            <a:ext cx="6627368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1990- </a:t>
            </a:r>
            <a:r>
              <a:rPr lang="en-US" sz="3200" dirty="0"/>
              <a:t>South Africa released their political prisoners including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Nelson Mandela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200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u="sng" dirty="0"/>
              <a:t>1994 - Mandela was elected president - all races gained the right to </a:t>
            </a:r>
            <a:r>
              <a:rPr lang="en-US" sz="3200" u="sng" dirty="0" smtClean="0"/>
              <a:t>vote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1991-1994 – Apartheid ends</a:t>
            </a:r>
            <a:endParaRPr lang="en-US" sz="3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Today all races have equal rights</a:t>
            </a:r>
          </a:p>
        </p:txBody>
      </p:sp>
      <p:pic>
        <p:nvPicPr>
          <p:cNvPr id="8196" name="Picture 6" descr="mandel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481" y="753228"/>
            <a:ext cx="26670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mab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873" y="4079404"/>
            <a:ext cx="3657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2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Major Issues &amp;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Poverty</a:t>
            </a:r>
          </a:p>
          <a:p>
            <a:pPr>
              <a:defRPr/>
            </a:pPr>
            <a:r>
              <a:rPr lang="en-US" sz="4000" dirty="0"/>
              <a:t>Disease – HIV/AIDS</a:t>
            </a:r>
          </a:p>
          <a:p>
            <a:pPr>
              <a:defRPr/>
            </a:pPr>
            <a:r>
              <a:rPr lang="en-US" sz="4000" dirty="0"/>
              <a:t>Environmental </a:t>
            </a:r>
            <a:r>
              <a:rPr lang="en-US" sz="4000" dirty="0" smtClean="0"/>
              <a:t>Destruction</a:t>
            </a:r>
          </a:p>
          <a:p>
            <a:pPr>
              <a:defRPr/>
            </a:pPr>
            <a:r>
              <a:rPr lang="en-US" sz="4000" dirty="0" smtClean="0"/>
              <a:t>Racial Equality</a:t>
            </a:r>
            <a:endParaRPr lang="en-US" sz="4000" dirty="0"/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77" y="4417542"/>
            <a:ext cx="327501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753" y="753228"/>
            <a:ext cx="28098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260" y="2657015"/>
            <a:ext cx="33623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8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Early South African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1963024"/>
            <a:ext cx="11240435" cy="3973165"/>
          </a:xfrm>
        </p:spPr>
        <p:txBody>
          <a:bodyPr>
            <a:normAutofit/>
          </a:bodyPr>
          <a:lstStyle/>
          <a:p>
            <a:r>
              <a:rPr lang="en-US" sz="3600" u="sng" dirty="0"/>
              <a:t>Shona Empire</a:t>
            </a:r>
            <a:r>
              <a:rPr lang="en-US" sz="3600" dirty="0"/>
              <a:t>– 1000 - 1400s AD</a:t>
            </a:r>
          </a:p>
          <a:p>
            <a:r>
              <a:rPr lang="en-US" sz="3600" dirty="0"/>
              <a:t>Located in </a:t>
            </a:r>
            <a:r>
              <a:rPr lang="en-US" sz="3600" u="sng" dirty="0"/>
              <a:t>Zimbabwe &amp; Mozambique</a:t>
            </a:r>
          </a:p>
          <a:p>
            <a:r>
              <a:rPr lang="en-US" sz="3600" u="sng" dirty="0"/>
              <a:t>Capital – Great Zimbabwe (“Stone Walled Town”)</a:t>
            </a:r>
          </a:p>
          <a:p>
            <a:r>
              <a:rPr lang="en-US" sz="3600" dirty="0"/>
              <a:t>Farmers &amp; gold traders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26" y="4411544"/>
            <a:ext cx="3596952" cy="2446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793" y="4404133"/>
            <a:ext cx="3922200" cy="2353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0126" y="3803195"/>
            <a:ext cx="3061760" cy="2903139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10645629" y="5922628"/>
            <a:ext cx="100668" cy="9227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Early People: The Shona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31" y="2059781"/>
            <a:ext cx="10329424" cy="4514013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90000"/>
              <a:buNone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</a:t>
            </a:r>
            <a:r>
              <a:rPr lang="en-US" sz="36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Great Zimbabwe traded gold &amp; became rich &amp; powerful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90000"/>
              <a:buNone/>
              <a:defRPr/>
            </a:pPr>
            <a:endParaRPr lang="en-US" sz="3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90000"/>
              <a:buNone/>
              <a:defRPr/>
            </a:pP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</a:t>
            </a:r>
            <a:r>
              <a:rPr lang="en-US" sz="36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Archaeologists found Chinese porcelain from Asia in Great Zimbabwe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90000"/>
              <a:buNone/>
              <a:defRPr/>
            </a:pPr>
            <a:endParaRPr lang="en-US" sz="3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90000"/>
              <a:buNone/>
              <a:defRPr/>
            </a:pP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-Shona were part of a large trade network</a:t>
            </a:r>
          </a:p>
          <a:p>
            <a:endParaRPr lang="en-US" dirty="0"/>
          </a:p>
        </p:txBody>
      </p:sp>
      <p:pic>
        <p:nvPicPr>
          <p:cNvPr id="4" name="Picture 7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156" y="4734657"/>
            <a:ext cx="1905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ea_20062231445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015" y="233966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20090812-Fair%20Trade%20Gold%20Coins-l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109" y="-79815"/>
            <a:ext cx="2800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5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15" y="753228"/>
            <a:ext cx="10076068" cy="1080938"/>
          </a:xfrm>
        </p:spPr>
        <p:txBody>
          <a:bodyPr>
            <a:noAutofit/>
          </a:bodyPr>
          <a:lstStyle/>
          <a:p>
            <a:r>
              <a:rPr lang="en-US" sz="4000" b="1" u="sng" dirty="0"/>
              <a:t>Guess Who Shows Up??? The Europeans!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38" y="1978091"/>
            <a:ext cx="11266413" cy="4879910"/>
          </a:xfrm>
        </p:spPr>
        <p:txBody>
          <a:bodyPr>
            <a:normAutofit/>
          </a:bodyPr>
          <a:lstStyle/>
          <a:p>
            <a:r>
              <a:rPr lang="en-US" sz="3600" dirty="0"/>
              <a:t>Looking for a route to Asia…</a:t>
            </a:r>
          </a:p>
          <a:p>
            <a:r>
              <a:rPr lang="en-US" sz="3600" u="sng" dirty="0"/>
              <a:t>Dutch</a:t>
            </a:r>
            <a:r>
              <a:rPr lang="en-US" sz="3600" dirty="0"/>
              <a:t> –</a:t>
            </a:r>
            <a:r>
              <a:rPr lang="en-US" sz="3600" u="sng" dirty="0"/>
              <a:t>create a permanent settlement in 1652 AD</a:t>
            </a:r>
          </a:p>
          <a:p>
            <a:r>
              <a:rPr lang="en-US" sz="3600" dirty="0"/>
              <a:t> Settle at the </a:t>
            </a:r>
            <a:r>
              <a:rPr lang="en-US" sz="3600" u="sng" dirty="0"/>
              <a:t>Cape of Good Hope  </a:t>
            </a:r>
            <a:endParaRPr lang="en-US" sz="3600" dirty="0"/>
          </a:p>
          <a:p>
            <a:r>
              <a:rPr lang="en-US" sz="3600" dirty="0"/>
              <a:t>Station for ships to resupply on way to Asia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23" y="4439873"/>
            <a:ext cx="2286000" cy="22962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356" y="4683967"/>
            <a:ext cx="4088342" cy="2018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231" y="4383897"/>
            <a:ext cx="3040322" cy="231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The People of the “Cape Colony”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80" y="2004969"/>
            <a:ext cx="12013034" cy="4269996"/>
          </a:xfrm>
        </p:spPr>
        <p:txBody>
          <a:bodyPr>
            <a:normAutofit/>
          </a:bodyPr>
          <a:lstStyle/>
          <a:p>
            <a:r>
              <a:rPr lang="en-US" sz="3600" dirty="0"/>
              <a:t>Many Europeans settle in Cape(Dutch, Germans, French)</a:t>
            </a:r>
          </a:p>
          <a:p>
            <a:r>
              <a:rPr lang="en-US" sz="3600" u="sng" dirty="0"/>
              <a:t>Afrikaners</a:t>
            </a:r>
            <a:r>
              <a:rPr lang="en-US" sz="3600" dirty="0"/>
              <a:t> - </a:t>
            </a:r>
            <a:r>
              <a:rPr lang="en-US" sz="3600" u="sng" dirty="0"/>
              <a:t>Descendants of Europeans who settle there</a:t>
            </a:r>
          </a:p>
          <a:p>
            <a:r>
              <a:rPr lang="en-US" sz="3600" u="sng" dirty="0"/>
              <a:t>Afrikaans</a:t>
            </a:r>
            <a:r>
              <a:rPr lang="en-US" sz="3600" dirty="0"/>
              <a:t> = </a:t>
            </a:r>
            <a:r>
              <a:rPr lang="en-US" sz="3600" u="sng" dirty="0"/>
              <a:t>new language spoken by Afrikaners</a:t>
            </a:r>
            <a:r>
              <a:rPr lang="en-US" sz="3600" dirty="0"/>
              <a:t> = </a:t>
            </a:r>
            <a:r>
              <a:rPr lang="en-US" sz="3600" u="sng" dirty="0"/>
              <a:t>Mix of Dutch &amp; African languages </a:t>
            </a:r>
          </a:p>
          <a:p>
            <a:r>
              <a:rPr lang="en-US" sz="3600" dirty="0"/>
              <a:t>1800s – </a:t>
            </a:r>
            <a:r>
              <a:rPr lang="en-US" sz="3600" u="sng" dirty="0"/>
              <a:t>British take </a:t>
            </a:r>
          </a:p>
          <a:p>
            <a:pPr marL="0" indent="0">
              <a:buNone/>
            </a:pPr>
            <a:r>
              <a:rPr lang="en-US" sz="3600" u="sng" dirty="0"/>
              <a:t>control of the colony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606" y="3846424"/>
            <a:ext cx="2161981" cy="2823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171" y="4357423"/>
            <a:ext cx="4551708" cy="239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The Boer War (1899-1902)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95" y="1959430"/>
            <a:ext cx="11232858" cy="4617540"/>
          </a:xfrm>
        </p:spPr>
        <p:txBody>
          <a:bodyPr>
            <a:normAutofit/>
          </a:bodyPr>
          <a:lstStyle/>
          <a:p>
            <a:r>
              <a:rPr lang="en-US" sz="3400" u="sng" dirty="0"/>
              <a:t>Boer War</a:t>
            </a:r>
            <a:r>
              <a:rPr lang="en-US" sz="3400" dirty="0"/>
              <a:t> – </a:t>
            </a:r>
            <a:r>
              <a:rPr lang="en-US" sz="3400" u="sng" dirty="0"/>
              <a:t>Fighting between British, Zulu (Africans), &amp; Afrikaners for land</a:t>
            </a:r>
          </a:p>
          <a:p>
            <a:r>
              <a:rPr lang="en-US" sz="3400" dirty="0"/>
              <a:t>1902 – </a:t>
            </a:r>
            <a:r>
              <a:rPr lang="en-US" sz="3400" u="sng" dirty="0"/>
              <a:t>British win</a:t>
            </a:r>
          </a:p>
          <a:p>
            <a:r>
              <a:rPr lang="en-US" sz="3400" dirty="0"/>
              <a:t>1931 – South Africa becomes independent</a:t>
            </a:r>
          </a:p>
          <a:p>
            <a:r>
              <a:rPr lang="en-US" sz="3400" dirty="0"/>
              <a:t>                       from Great Britain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72" y="4211824"/>
            <a:ext cx="3362714" cy="2477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322" y="2896121"/>
            <a:ext cx="2881365" cy="37928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591" y="4788701"/>
            <a:ext cx="3688506" cy="184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The Beginning of Apartheid…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6580"/>
            <a:ext cx="11282380" cy="468105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Independent government becomes dominated </a:t>
            </a:r>
            <a:r>
              <a:rPr lang="en-US" sz="3600" dirty="0"/>
              <a:t>by racist, white Afrikaners</a:t>
            </a:r>
          </a:p>
          <a:p>
            <a:r>
              <a:rPr lang="en-US" sz="3600" u="sng" dirty="0"/>
              <a:t>Apartheid – “Apartness”</a:t>
            </a:r>
          </a:p>
          <a:p>
            <a:r>
              <a:rPr lang="en-US" sz="3600" u="sng" dirty="0"/>
              <a:t>Apartheid</a:t>
            </a:r>
            <a:r>
              <a:rPr lang="en-US" sz="3600" dirty="0"/>
              <a:t>= </a:t>
            </a:r>
            <a:r>
              <a:rPr lang="en-US" sz="3600" u="sng" dirty="0"/>
              <a:t>a policy of separation of the races -1948</a:t>
            </a:r>
          </a:p>
          <a:p>
            <a:r>
              <a:rPr lang="en-US" sz="3600" dirty="0"/>
              <a:t>4 groups: </a:t>
            </a:r>
          </a:p>
          <a:p>
            <a:pPr lvl="4"/>
            <a:r>
              <a:rPr lang="en-US" sz="3200" dirty="0"/>
              <a:t>Whites</a:t>
            </a:r>
          </a:p>
          <a:p>
            <a:pPr lvl="4"/>
            <a:r>
              <a:rPr lang="en-US" sz="3200" dirty="0"/>
              <a:t>Blacks</a:t>
            </a:r>
          </a:p>
          <a:p>
            <a:pPr lvl="4"/>
            <a:r>
              <a:rPr lang="en-US" sz="3200" dirty="0"/>
              <a:t>Coloreds (mixed race)</a:t>
            </a:r>
          </a:p>
          <a:p>
            <a:pPr lvl="4"/>
            <a:r>
              <a:rPr lang="en-US" sz="3200" dirty="0"/>
              <a:t>Asians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30" y="4829787"/>
            <a:ext cx="24765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900" y="-36900"/>
            <a:ext cx="2714801" cy="2033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232" y="4105469"/>
            <a:ext cx="3814022" cy="27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Life Under Apartheid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1954634"/>
            <a:ext cx="11341103" cy="4903365"/>
          </a:xfrm>
        </p:spPr>
        <p:txBody>
          <a:bodyPr>
            <a:normAutofit/>
          </a:bodyPr>
          <a:lstStyle/>
          <a:p>
            <a:r>
              <a:rPr lang="en-US" sz="3200" u="sng" dirty="0"/>
              <a:t>Townships</a:t>
            </a:r>
            <a:r>
              <a:rPr lang="en-US" sz="3200" dirty="0"/>
              <a:t> – </a:t>
            </a:r>
            <a:r>
              <a:rPr lang="en-US" sz="3200" u="sng" dirty="0"/>
              <a:t>separate areas where black South Africans were forced to live</a:t>
            </a:r>
          </a:p>
          <a:p>
            <a:pPr marL="0" indent="0">
              <a:buNone/>
            </a:pPr>
            <a:r>
              <a:rPr lang="en-US" sz="3200" b="1" u="sng" dirty="0"/>
              <a:t>Blacks</a:t>
            </a:r>
            <a:r>
              <a:rPr lang="en-US" sz="3200" b="1" dirty="0"/>
              <a:t>					</a:t>
            </a:r>
            <a:r>
              <a:rPr lang="en-US" sz="3200" b="1" u="sng" dirty="0"/>
              <a:t>Whites</a:t>
            </a:r>
          </a:p>
          <a:p>
            <a:pPr marL="0" indent="0">
              <a:buNone/>
            </a:pPr>
            <a:r>
              <a:rPr lang="en-US" sz="3200" dirty="0"/>
              <a:t>Poor Schools				Good Schools</a:t>
            </a:r>
          </a:p>
          <a:p>
            <a:pPr marL="0" indent="0">
              <a:buNone/>
            </a:pPr>
            <a:r>
              <a:rPr lang="en-US" sz="3200" dirty="0"/>
              <a:t>Bad Land					Best Land</a:t>
            </a:r>
          </a:p>
          <a:p>
            <a:pPr marL="0" indent="0">
              <a:buNone/>
            </a:pPr>
            <a:r>
              <a:rPr lang="en-US" sz="3200" dirty="0"/>
              <a:t>No right to vote			Right to Vote</a:t>
            </a:r>
          </a:p>
          <a:p>
            <a:pPr marL="0" indent="0">
              <a:buNone/>
            </a:pPr>
            <a:r>
              <a:rPr lang="en-US" sz="3200" dirty="0"/>
              <a:t>Cannot marry whites		Best Neighborhoods</a:t>
            </a:r>
          </a:p>
          <a:p>
            <a:pPr marL="0" indent="0">
              <a:buNone/>
            </a:pPr>
            <a:r>
              <a:rPr lang="en-US" sz="3200" dirty="0"/>
              <a:t>Must carry passes			Best healthcare/schools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553" y="6951"/>
            <a:ext cx="2359479" cy="19476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527" y="2459145"/>
            <a:ext cx="3294130" cy="24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4" y="652895"/>
            <a:ext cx="9895354" cy="1217094"/>
          </a:xfrm>
        </p:spPr>
        <p:txBody>
          <a:bodyPr>
            <a:normAutofit fontScale="90000"/>
          </a:bodyPr>
          <a:lstStyle/>
          <a:p>
            <a:r>
              <a:rPr lang="en-US" sz="4000" u="sng" dirty="0"/>
              <a:t>Nelson Mandela (1918-2013</a:t>
            </a:r>
            <a:r>
              <a:rPr lang="en-US" sz="4000" u="sng" dirty="0" smtClean="0"/>
              <a:t>) – leader of the anti-apartheid movement in South Africa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2" y="2240693"/>
            <a:ext cx="9923479" cy="3999237"/>
          </a:xfrm>
        </p:spPr>
        <p:txBody>
          <a:bodyPr>
            <a:noAutofit/>
          </a:bodyPr>
          <a:lstStyle/>
          <a:p>
            <a:r>
              <a:rPr lang="en-US" sz="3200" u="sng" dirty="0"/>
              <a:t>African National Congress</a:t>
            </a:r>
            <a:r>
              <a:rPr lang="en-US" sz="3200" dirty="0"/>
              <a:t> – </a:t>
            </a:r>
            <a:r>
              <a:rPr lang="en-US" sz="3200" u="sng" dirty="0"/>
              <a:t>group of black South Africans who used civil disobedience</a:t>
            </a:r>
            <a:r>
              <a:rPr lang="en-US" sz="3200" dirty="0"/>
              <a:t> (and sometimes violence!) to protest against Apartheid</a:t>
            </a:r>
          </a:p>
          <a:p>
            <a:r>
              <a:rPr lang="en-US" sz="3200" dirty="0"/>
              <a:t>Imprisoned on </a:t>
            </a:r>
            <a:r>
              <a:rPr lang="en-US" sz="3200" dirty="0" err="1"/>
              <a:t>Robben</a:t>
            </a:r>
            <a:r>
              <a:rPr lang="en-US" sz="3200" dirty="0"/>
              <a:t> Island for </a:t>
            </a:r>
            <a:r>
              <a:rPr lang="en-US" sz="3200" dirty="0" smtClean="0"/>
              <a:t>27</a:t>
            </a:r>
            <a:r>
              <a:rPr lang="en-US" sz="3200" dirty="0" smtClean="0"/>
              <a:t> years</a:t>
            </a:r>
            <a:endParaRPr lang="en-US" sz="3200" dirty="0"/>
          </a:p>
          <a:p>
            <a:r>
              <a:rPr lang="en-US" sz="3200" u="sng" dirty="0"/>
              <a:t>Winner of Nobel Peace Prize</a:t>
            </a:r>
            <a:r>
              <a:rPr lang="en-US" sz="3200" dirty="0"/>
              <a:t> in </a:t>
            </a:r>
            <a:r>
              <a:rPr lang="en-US" sz="3200" dirty="0" smtClean="0"/>
              <a:t>1993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537" y="3353572"/>
            <a:ext cx="2426371" cy="34014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655" y="1001950"/>
            <a:ext cx="2390253" cy="173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409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Berlin</vt:lpstr>
      <vt:lpstr>History &amp; Culture of Southern Africa</vt:lpstr>
      <vt:lpstr>Early South African History</vt:lpstr>
      <vt:lpstr>Early People: The Shona</vt:lpstr>
      <vt:lpstr>Guess Who Shows Up??? The Europeans!</vt:lpstr>
      <vt:lpstr>The People of the “Cape Colony”</vt:lpstr>
      <vt:lpstr>The Boer War (1899-1902)</vt:lpstr>
      <vt:lpstr>The Beginning of Apartheid…</vt:lpstr>
      <vt:lpstr>Life Under Apartheid</vt:lpstr>
      <vt:lpstr>Nelson Mandela (1918-2013) – leader of the anti-apartheid movement in South Africa</vt:lpstr>
      <vt:lpstr>South Africa – How Does the World React to Apartheid?</vt:lpstr>
      <vt:lpstr>Ending Apartheid</vt:lpstr>
      <vt:lpstr>Major Issues &amp; 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&amp; Culture of Southern Africa</dc:title>
  <dc:creator>Tim Siegert</dc:creator>
  <cp:lastModifiedBy>Kelly Siegert</cp:lastModifiedBy>
  <cp:revision>24</cp:revision>
  <cp:lastPrinted>2022-05-13T19:17:01Z</cp:lastPrinted>
  <dcterms:created xsi:type="dcterms:W3CDTF">2017-05-07T18:24:12Z</dcterms:created>
  <dcterms:modified xsi:type="dcterms:W3CDTF">2022-05-17T19:40:01Z</dcterms:modified>
</cp:coreProperties>
</file>