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6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AA25B002-2871-473A-B9C7-53671610C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7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9C58-2BF5-423F-869B-8D20B1A2D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15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3ED87BFE-A7AD-421F-A3D8-485CB37E9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180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DEFE-AE65-4498-8A4C-C337CBB0B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604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2535-BED9-4620-BD05-BBD236F55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9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E986-35F4-49EF-8B26-A848060B8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65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03C-D240-4EC1-96F6-8F4E0CA6F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8901-7E73-4A74-B7AF-502011576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08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9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91-1E36-47EA-BA92-F9E49DB61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5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25DA-097C-459B-80BF-5C72D3CE4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2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DB58-376F-48AB-9670-FC91E562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13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AA25B002-2871-473A-B9C7-53671610C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434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9C58-2BF5-423F-869B-8D20B1A2D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78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3ED87BFE-A7AD-421F-A3D8-485CB37E9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783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DEFE-AE65-4498-8A4C-C337CBB0B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42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2535-BED9-4620-BD05-BBD236F55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03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E986-35F4-49EF-8B26-A848060B8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89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03C-D240-4EC1-96F6-8F4E0CA6F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64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7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8901-7E73-4A74-B7AF-502011576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732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91-1E36-47EA-BA92-F9E49DB61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824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25DA-097C-459B-80BF-5C72D3CE4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348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DB58-376F-48AB-9670-FC91E562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63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AA25B002-2871-473A-B9C7-53671610C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8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9C58-2BF5-423F-869B-8D20B1A2D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26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3ED87BFE-A7AD-421F-A3D8-485CB37E9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15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DEFE-AE65-4498-8A4C-C337CBB0B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312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2535-BED9-4620-BD05-BBD236F55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012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E986-35F4-49EF-8B26-A848060B8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7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6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03C-D240-4EC1-96F6-8F4E0CA6F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894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8901-7E73-4A74-B7AF-502011576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16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91-1E36-47EA-BA92-F9E49DB61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28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25DA-097C-459B-80BF-5C72D3CE4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24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DB58-376F-48AB-9670-FC91E562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25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AA25B002-2871-473A-B9C7-53671610C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69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9C58-2BF5-423F-869B-8D20B1A2D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15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3ED87BFE-A7AD-421F-A3D8-485CB37E9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432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DEFE-AE65-4498-8A4C-C337CBB0B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041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2535-BED9-4620-BD05-BBD236F55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71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5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E986-35F4-49EF-8B26-A848060B8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902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03C-D240-4EC1-96F6-8F4E0CA6F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168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8901-7E73-4A74-B7AF-502011576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943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91-1E36-47EA-BA92-F9E49DB61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550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25DA-097C-459B-80BF-5C72D3CE4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89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DB58-376F-48AB-9670-FC91E562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836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ECED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ECED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CE1E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DA8DE2-9543-43B8-9DB3-A672EB5D7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41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370A80-FA2F-4F80-AA4F-D7DCEEC7C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604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ECED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ECED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CE1E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D4556F-57E3-4099-B9AC-14EE2CA06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2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EDAB04-B466-4F02-91E2-F8DBAD707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8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0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E167C1-E1BC-4AFE-A670-D5E69FF21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443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5AB02B-5881-4921-91A8-E23C3099D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36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91C672-B82F-4870-B0A9-7E4A0D132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40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87662E-B1FC-432B-938E-A349455BE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7876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/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/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F3E5E6-84B2-4324-9C16-E31E3B94C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862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BE0538-AF4A-4328-9627-47991D6CB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286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8A2A1A-7CAC-4E1B-B9F6-0AFECDC92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94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ECED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ECED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CE1E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2ECE06-E64E-4A51-8352-1BA834FBA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3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F3F90E-0E1D-418B-9C72-85E705AAF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744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ECED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7ECED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CE1E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547091-1799-4DCD-B465-0BFFEA292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364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8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162444-FCA9-4742-905F-C02F08BB0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20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B7F6FD-5921-405A-8D7E-F9FCB42D9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77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691DE9-0469-4230-95DA-A562329E0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294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A95A08-42AA-46F0-9A8E-E4BB04670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550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3A1CEE-C93F-4211-8824-90DBA637D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222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/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/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3D6CC3-CE83-4E07-95A4-565EBE5E4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961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E7B6C5-6998-4C0D-B666-89C6CF8C6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37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37774B-4554-4F1D-A427-679C88D86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410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AA25B002-2871-473A-B9C7-53671610C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894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9C58-2BF5-423F-869B-8D20B1A2D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84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10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3ED87BFE-A7AD-421F-A3D8-485CB37E9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323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DEFE-AE65-4498-8A4C-C337CBB0B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89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2535-BED9-4620-BD05-BBD236F55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859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E986-35F4-49EF-8B26-A848060B8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3163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03C-D240-4EC1-96F6-8F4E0CA6F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339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8901-7E73-4A74-B7AF-502011576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8398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91-1E36-47EA-BA92-F9E49DB61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7341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25DA-097C-459B-80BF-5C72D3CE4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3952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DB58-376F-48AB-9670-FC91E562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1433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AA25B002-2871-473A-B9C7-53671610C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593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77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9C58-2BF5-423F-869B-8D20B1A2D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4421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ECE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3ED87BFE-A7AD-421F-A3D8-485CB37E9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874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DEFE-AE65-4498-8A4C-C337CBB0B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987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2535-BED9-4620-BD05-BBD236F55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9854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E986-35F4-49EF-8B26-A848060B8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783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03C-D240-4EC1-96F6-8F4E0CA6F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540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8901-7E73-4A74-B7AF-502011576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37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91-1E36-47EA-BA92-F9E49DB61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384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25DA-097C-459B-80BF-5C72D3CE4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4966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DB58-376F-48AB-9670-FC91E562C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52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CACF1-B4E8-4C2C-AB65-5219F0E6ABF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443A-AC3E-4C95-9253-01F1F3CE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04E38-CED4-4FB4-ACF5-1371F199DBCD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26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04E38-CED4-4FB4-ACF5-1371F199DBCD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2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04E38-CED4-4FB4-ACF5-1371F199DBCD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57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04E38-CED4-4FB4-ACF5-1371F199DBCD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4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34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5B6973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5B6973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56646D"/>
                </a:solidFill>
                <a:latin typeface="Constantia"/>
              </a:defRPr>
            </a:lvl1pPr>
          </a:lstStyle>
          <a:p>
            <a:pPr>
              <a:defRPr/>
            </a:pPr>
            <a:fld id="{E08CDB11-D71B-45C0-BB43-6FE426F2B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4345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4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5375" indent="-157163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31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5B6973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5B6973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56646D"/>
                </a:solidFill>
                <a:latin typeface="Constantia"/>
              </a:defRPr>
            </a:lvl1pPr>
          </a:lstStyle>
          <a:p>
            <a:pPr>
              <a:defRPr/>
            </a:pPr>
            <a:fld id="{8EB4181A-75A5-49F0-9032-AD6571F34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332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6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5375" indent="-157163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04E38-CED4-4FB4-ACF5-1371F199DBCD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0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B697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04E38-CED4-4FB4-ACF5-1371F199DBCD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5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1" y="1371600"/>
            <a:ext cx="7851775" cy="18288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sp>
        <p:nvSpPr>
          <p:cNvPr id="412675" name="Rectangle 3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en-US" sz="4800"/>
              <a:t>Geography of Early Egypt</a:t>
            </a:r>
          </a:p>
        </p:txBody>
      </p:sp>
    </p:spTree>
    <p:extLst>
      <p:ext uri="{BB962C8B-B14F-4D97-AF65-F5344CB8AC3E}">
        <p14:creationId xmlns:p14="http://schemas.microsoft.com/office/powerpoint/2010/main" val="36133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4000" b="1"/>
              <a:t>What enabled life to thrive in Egypt? 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</a:t>
            </a:r>
          </a:p>
        </p:txBody>
      </p:sp>
      <p:pic>
        <p:nvPicPr>
          <p:cNvPr id="4102" name="Picture 6" descr="tce-Nile-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723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38400" y="5638801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EAE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EAE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prstClr val="black"/>
                </a:solidFill>
                <a:latin typeface="Arial" panose="020B0604020202020204" pitchFamily="34" charset="0"/>
              </a:rPr>
              <a:t>THE NILE RIVER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038600" y="4495800"/>
            <a:ext cx="20574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3" name="TextBox 2"/>
          <p:cNvSpPr txBox="1">
            <a:spLocks noChangeArrowheads="1"/>
          </p:cNvSpPr>
          <p:nvPr/>
        </p:nvSpPr>
        <p:spPr bwMode="auto">
          <a:xfrm>
            <a:off x="2514600" y="3048000"/>
            <a:ext cx="335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prstClr val="black"/>
                </a:solidFill>
              </a:rPr>
              <a:t>Egypt =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prstClr val="black"/>
                </a:solidFill>
              </a:rPr>
              <a:t>“The Gift of the Nile”</a:t>
            </a:r>
          </a:p>
        </p:txBody>
      </p:sp>
      <p:pic>
        <p:nvPicPr>
          <p:cNvPr id="4137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003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2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472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525" y="704850"/>
            <a:ext cx="8504238" cy="5314950"/>
          </a:xfrm>
        </p:spPr>
      </p:pic>
    </p:spTree>
    <p:extLst>
      <p:ext uri="{BB962C8B-B14F-4D97-AF65-F5344CB8AC3E}">
        <p14:creationId xmlns:p14="http://schemas.microsoft.com/office/powerpoint/2010/main" val="8395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822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/>
              <a:t>Nile River</a:t>
            </a:r>
          </a:p>
        </p:txBody>
      </p:sp>
      <p:sp>
        <p:nvSpPr>
          <p:cNvPr id="415747" name="Rectangle 3"/>
          <p:cNvSpPr>
            <a:spLocks noGrp="1"/>
          </p:cNvSpPr>
          <p:nvPr>
            <p:ph idx="1"/>
          </p:nvPr>
        </p:nvSpPr>
        <p:spPr>
          <a:xfrm>
            <a:off x="1981200" y="12192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sz="2800" b="1" u="sng"/>
              <a:t>Longest river in the world</a:t>
            </a:r>
            <a:r>
              <a:rPr lang="en-US" altLang="en-US" sz="2800" b="1"/>
              <a:t> </a:t>
            </a:r>
            <a:r>
              <a:rPr lang="en-US" altLang="en-US" sz="2800"/>
              <a:t>(over 4,000 miles)</a:t>
            </a:r>
          </a:p>
          <a:p>
            <a:pPr eaLnBrk="1" hangingPunct="1"/>
            <a:r>
              <a:rPr lang="en-US" altLang="en-US" sz="2800"/>
              <a:t>Flows through rocky, hilly land</a:t>
            </a:r>
          </a:p>
          <a:p>
            <a:pPr eaLnBrk="1" hangingPunct="1"/>
            <a:r>
              <a:rPr lang="en-US" altLang="en-US" sz="2800" b="1" u="sng"/>
              <a:t>cataracts</a:t>
            </a:r>
            <a:r>
              <a:rPr lang="en-US" altLang="en-US" sz="2800"/>
              <a:t>- </a:t>
            </a:r>
            <a:r>
              <a:rPr lang="en-US" altLang="en-US" sz="2800" u="sng"/>
              <a:t>rapids</a:t>
            </a:r>
            <a:r>
              <a:rPr lang="en-US" altLang="en-US" sz="2800"/>
              <a:t> (6 total)</a:t>
            </a:r>
          </a:p>
          <a:p>
            <a:pPr eaLnBrk="1" hangingPunct="1"/>
            <a:r>
              <a:rPr lang="en-US" altLang="en-US" sz="2800" b="1" u="sng"/>
              <a:t>Cataracts</a:t>
            </a:r>
            <a:r>
              <a:rPr lang="en-US" altLang="en-US" sz="2800" u="sng"/>
              <a:t> made it impossible to sail the whole river</a:t>
            </a:r>
          </a:p>
        </p:txBody>
      </p:sp>
      <p:pic>
        <p:nvPicPr>
          <p:cNvPr id="415748" name="Picture 5" descr="internHP_uganda1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2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669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4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7950" y="776288"/>
            <a:ext cx="6172200" cy="6286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750" u="sng" dirty="0"/>
              <a:t>Natural Barriers= Protection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002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u="sng"/>
              <a:t>North</a:t>
            </a:r>
            <a:r>
              <a:rPr lang="en-US" altLang="en-US" sz="2800"/>
              <a:t>- Mediterranean Sea</a:t>
            </a:r>
          </a:p>
          <a:p>
            <a:pPr eaLnBrk="1" hangingPunct="1">
              <a:buFontTx/>
              <a:buNone/>
            </a:pPr>
            <a:r>
              <a:rPr lang="en-US" altLang="en-US" sz="2800" u="sng"/>
              <a:t>West</a:t>
            </a:r>
            <a:r>
              <a:rPr lang="en-US" altLang="en-US" sz="2800"/>
              <a:t>- Large desert</a:t>
            </a:r>
          </a:p>
          <a:p>
            <a:pPr eaLnBrk="1" hangingPunct="1">
              <a:buFontTx/>
              <a:buNone/>
            </a:pPr>
            <a:r>
              <a:rPr lang="en-US" altLang="en-US" sz="2800" u="sng"/>
              <a:t>East</a:t>
            </a:r>
            <a:r>
              <a:rPr lang="en-US" altLang="en-US" sz="2800"/>
              <a:t>- Desert &amp; Red Sea</a:t>
            </a:r>
          </a:p>
          <a:p>
            <a:pPr eaLnBrk="1" hangingPunct="1">
              <a:buFontTx/>
              <a:buNone/>
            </a:pPr>
            <a:r>
              <a:rPr lang="en-US" altLang="en-US" sz="2800" u="sng"/>
              <a:t>South</a:t>
            </a:r>
            <a:r>
              <a:rPr lang="en-US" altLang="en-US" sz="2800"/>
              <a:t>- Cataracts</a:t>
            </a:r>
          </a:p>
        </p:txBody>
      </p:sp>
      <p:pic>
        <p:nvPicPr>
          <p:cNvPr id="416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2057401"/>
            <a:ext cx="21526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646488"/>
            <a:ext cx="22288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y 3">
            <a:extLst>
              <a:ext uri="{FF2B5EF4-FFF2-40B4-BE49-F238E27FC236}"/>
            </a:extLst>
          </p:cNvPr>
          <p:cNvSpPr/>
          <p:nvPr/>
        </p:nvSpPr>
        <p:spPr>
          <a:xfrm>
            <a:off x="7370763" y="2830513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ultiply 4">
            <a:extLst>
              <a:ext uri="{FF2B5EF4-FFF2-40B4-BE49-F238E27FC236}"/>
            </a:extLst>
          </p:cNvPr>
          <p:cNvSpPr/>
          <p:nvPr/>
        </p:nvSpPr>
        <p:spPr>
          <a:xfrm>
            <a:off x="8847138" y="3154363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ultiply 5">
            <a:extLst>
              <a:ext uri="{FF2B5EF4-FFF2-40B4-BE49-F238E27FC236}"/>
            </a:extLst>
          </p:cNvPr>
          <p:cNvSpPr/>
          <p:nvPr/>
        </p:nvSpPr>
        <p:spPr>
          <a:xfrm>
            <a:off x="7956550" y="2017713"/>
            <a:ext cx="685800" cy="685800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Multiply 6">
            <a:extLst>
              <a:ext uri="{FF2B5EF4-FFF2-40B4-BE49-F238E27FC236}"/>
            </a:extLst>
          </p:cNvPr>
          <p:cNvSpPr/>
          <p:nvPr/>
        </p:nvSpPr>
        <p:spPr>
          <a:xfrm>
            <a:off x="8324850" y="3665538"/>
            <a:ext cx="685800" cy="685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1988" y="781051"/>
            <a:ext cx="5886450" cy="557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750" u="sng" dirty="0"/>
              <a:t>2 Regions of Ancient Egypt</a:t>
            </a:r>
          </a:p>
        </p:txBody>
      </p:sp>
      <p:sp>
        <p:nvSpPr>
          <p:cNvPr id="512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u="sng" dirty="0"/>
              <a:t>Lower Egypt = North</a:t>
            </a:r>
          </a:p>
          <a:p>
            <a:pPr eaLnBrk="1" hangingPunct="1">
              <a:defRPr/>
            </a:pPr>
            <a:r>
              <a:rPr lang="en-US" altLang="en-US" sz="2800" u="sng" dirty="0"/>
              <a:t>Upper Egypt = South</a:t>
            </a:r>
            <a:r>
              <a:rPr lang="en-US" altLang="en-US" sz="2400" dirty="0"/>
              <a:t>				</a:t>
            </a:r>
          </a:p>
          <a:p>
            <a:pPr eaLnBrk="1" hangingPunct="1">
              <a:buFontTx/>
              <a:buNone/>
              <a:defRPr/>
            </a:pPr>
            <a:endParaRPr lang="en-US" altLang="en-US" sz="1950" dirty="0"/>
          </a:p>
          <a:p>
            <a:pPr eaLnBrk="1" hangingPunct="1">
              <a:defRPr/>
            </a:pPr>
            <a:r>
              <a:rPr lang="en-US" altLang="en-US" sz="2800" u="sng" dirty="0"/>
              <a:t>Nile runs south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u="sng" dirty="0"/>
              <a:t>to north</a:t>
            </a:r>
          </a:p>
          <a:p>
            <a:pPr eaLnBrk="1" hangingPunct="1">
              <a:defRPr/>
            </a:pPr>
            <a:r>
              <a:rPr lang="en-US" altLang="en-US" sz="2800" u="sng" dirty="0"/>
              <a:t>Elevation is higher </a:t>
            </a:r>
          </a:p>
          <a:p>
            <a:pPr marL="0" indent="0" eaLnBrk="1" hangingPunct="1">
              <a:buNone/>
              <a:defRPr/>
            </a:pPr>
            <a:r>
              <a:rPr lang="en-US" altLang="en-US" sz="2800" u="sng" dirty="0"/>
              <a:t>in the south</a:t>
            </a:r>
          </a:p>
        </p:txBody>
      </p:sp>
      <p:pic>
        <p:nvPicPr>
          <p:cNvPr id="5125" name="Picture 5" descr="nile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286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/>
            </a:extLst>
          </p:cNvPr>
          <p:cNvCxnSpPr/>
          <p:nvPr/>
        </p:nvCxnSpPr>
        <p:spPr>
          <a:xfrm flipH="1" flipV="1">
            <a:off x="6896101" y="2971800"/>
            <a:ext cx="28575" cy="2057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/>
            </a:extLst>
          </p:cNvPr>
          <p:cNvSpPr/>
          <p:nvPr/>
        </p:nvSpPr>
        <p:spPr>
          <a:xfrm>
            <a:off x="7256464" y="3232151"/>
            <a:ext cx="1265237" cy="785813"/>
          </a:xfrm>
          <a:custGeom>
            <a:avLst/>
            <a:gdLst>
              <a:gd name="connsiteX0" fmla="*/ 1219200 w 1687286"/>
              <a:gd name="connsiteY0" fmla="*/ 108857 h 1045028"/>
              <a:gd name="connsiteX1" fmla="*/ 1164772 w 1687286"/>
              <a:gd name="connsiteY1" fmla="*/ 76200 h 1045028"/>
              <a:gd name="connsiteX2" fmla="*/ 1088572 w 1687286"/>
              <a:gd name="connsiteY2" fmla="*/ 54428 h 1045028"/>
              <a:gd name="connsiteX3" fmla="*/ 990600 w 1687286"/>
              <a:gd name="connsiteY3" fmla="*/ 21771 h 1045028"/>
              <a:gd name="connsiteX4" fmla="*/ 957943 w 1687286"/>
              <a:gd name="connsiteY4" fmla="*/ 10886 h 1045028"/>
              <a:gd name="connsiteX5" fmla="*/ 576943 w 1687286"/>
              <a:gd name="connsiteY5" fmla="*/ 0 h 1045028"/>
              <a:gd name="connsiteX6" fmla="*/ 250372 w 1687286"/>
              <a:gd name="connsiteY6" fmla="*/ 10886 h 1045028"/>
              <a:gd name="connsiteX7" fmla="*/ 185058 w 1687286"/>
              <a:gd name="connsiteY7" fmla="*/ 43543 h 1045028"/>
              <a:gd name="connsiteX8" fmla="*/ 152400 w 1687286"/>
              <a:gd name="connsiteY8" fmla="*/ 54428 h 1045028"/>
              <a:gd name="connsiteX9" fmla="*/ 87086 w 1687286"/>
              <a:gd name="connsiteY9" fmla="*/ 108857 h 1045028"/>
              <a:gd name="connsiteX10" fmla="*/ 32658 w 1687286"/>
              <a:gd name="connsiteY10" fmla="*/ 163286 h 1045028"/>
              <a:gd name="connsiteX11" fmla="*/ 0 w 1687286"/>
              <a:gd name="connsiteY11" fmla="*/ 283028 h 1045028"/>
              <a:gd name="connsiteX12" fmla="*/ 10886 w 1687286"/>
              <a:gd name="connsiteY12" fmla="*/ 555171 h 1045028"/>
              <a:gd name="connsiteX13" fmla="*/ 21772 w 1687286"/>
              <a:gd name="connsiteY13" fmla="*/ 598714 h 1045028"/>
              <a:gd name="connsiteX14" fmla="*/ 43543 w 1687286"/>
              <a:gd name="connsiteY14" fmla="*/ 620486 h 1045028"/>
              <a:gd name="connsiteX15" fmla="*/ 76200 w 1687286"/>
              <a:gd name="connsiteY15" fmla="*/ 685800 h 1045028"/>
              <a:gd name="connsiteX16" fmla="*/ 97972 w 1687286"/>
              <a:gd name="connsiteY16" fmla="*/ 729343 h 1045028"/>
              <a:gd name="connsiteX17" fmla="*/ 174172 w 1687286"/>
              <a:gd name="connsiteY17" fmla="*/ 805543 h 1045028"/>
              <a:gd name="connsiteX18" fmla="*/ 206829 w 1687286"/>
              <a:gd name="connsiteY18" fmla="*/ 838200 h 1045028"/>
              <a:gd name="connsiteX19" fmla="*/ 272143 w 1687286"/>
              <a:gd name="connsiteY19" fmla="*/ 859971 h 1045028"/>
              <a:gd name="connsiteX20" fmla="*/ 304800 w 1687286"/>
              <a:gd name="connsiteY20" fmla="*/ 881743 h 1045028"/>
              <a:gd name="connsiteX21" fmla="*/ 348343 w 1687286"/>
              <a:gd name="connsiteY21" fmla="*/ 892628 h 1045028"/>
              <a:gd name="connsiteX22" fmla="*/ 381000 w 1687286"/>
              <a:gd name="connsiteY22" fmla="*/ 903514 h 1045028"/>
              <a:gd name="connsiteX23" fmla="*/ 413658 w 1687286"/>
              <a:gd name="connsiteY23" fmla="*/ 936171 h 1045028"/>
              <a:gd name="connsiteX24" fmla="*/ 533400 w 1687286"/>
              <a:gd name="connsiteY24" fmla="*/ 979714 h 1045028"/>
              <a:gd name="connsiteX25" fmla="*/ 566058 w 1687286"/>
              <a:gd name="connsiteY25" fmla="*/ 1001486 h 1045028"/>
              <a:gd name="connsiteX26" fmla="*/ 740229 w 1687286"/>
              <a:gd name="connsiteY26" fmla="*/ 1034143 h 1045028"/>
              <a:gd name="connsiteX27" fmla="*/ 794658 w 1687286"/>
              <a:gd name="connsiteY27" fmla="*/ 1045028 h 1045028"/>
              <a:gd name="connsiteX28" fmla="*/ 1219200 w 1687286"/>
              <a:gd name="connsiteY28" fmla="*/ 1034143 h 1045028"/>
              <a:gd name="connsiteX29" fmla="*/ 1328058 w 1687286"/>
              <a:gd name="connsiteY29" fmla="*/ 990600 h 1045028"/>
              <a:gd name="connsiteX30" fmla="*/ 1404258 w 1687286"/>
              <a:gd name="connsiteY30" fmla="*/ 957943 h 1045028"/>
              <a:gd name="connsiteX31" fmla="*/ 1436915 w 1687286"/>
              <a:gd name="connsiteY31" fmla="*/ 925286 h 1045028"/>
              <a:gd name="connsiteX32" fmla="*/ 1480458 w 1687286"/>
              <a:gd name="connsiteY32" fmla="*/ 859971 h 1045028"/>
              <a:gd name="connsiteX33" fmla="*/ 1513115 w 1687286"/>
              <a:gd name="connsiteY33" fmla="*/ 838200 h 1045028"/>
              <a:gd name="connsiteX34" fmla="*/ 1589315 w 1687286"/>
              <a:gd name="connsiteY34" fmla="*/ 762000 h 1045028"/>
              <a:gd name="connsiteX35" fmla="*/ 1621972 w 1687286"/>
              <a:gd name="connsiteY35" fmla="*/ 729343 h 1045028"/>
              <a:gd name="connsiteX36" fmla="*/ 1632858 w 1687286"/>
              <a:gd name="connsiteY36" fmla="*/ 696686 h 1045028"/>
              <a:gd name="connsiteX37" fmla="*/ 1654629 w 1687286"/>
              <a:gd name="connsiteY37" fmla="*/ 674914 h 1045028"/>
              <a:gd name="connsiteX38" fmla="*/ 1687286 w 1687286"/>
              <a:gd name="connsiteY38" fmla="*/ 566057 h 1045028"/>
              <a:gd name="connsiteX39" fmla="*/ 1665515 w 1687286"/>
              <a:gd name="connsiteY39" fmla="*/ 381000 h 1045028"/>
              <a:gd name="connsiteX40" fmla="*/ 1643743 w 1687286"/>
              <a:gd name="connsiteY40" fmla="*/ 348343 h 1045028"/>
              <a:gd name="connsiteX41" fmla="*/ 1621972 w 1687286"/>
              <a:gd name="connsiteY41" fmla="*/ 326571 h 1045028"/>
              <a:gd name="connsiteX42" fmla="*/ 1600200 w 1687286"/>
              <a:gd name="connsiteY42" fmla="*/ 250371 h 1045028"/>
              <a:gd name="connsiteX43" fmla="*/ 1513115 w 1687286"/>
              <a:gd name="connsiteY43" fmla="*/ 152400 h 1045028"/>
              <a:gd name="connsiteX44" fmla="*/ 1491343 w 1687286"/>
              <a:gd name="connsiteY44" fmla="*/ 130628 h 1045028"/>
              <a:gd name="connsiteX45" fmla="*/ 1382486 w 1687286"/>
              <a:gd name="connsiteY45" fmla="*/ 97971 h 1045028"/>
              <a:gd name="connsiteX46" fmla="*/ 1349829 w 1687286"/>
              <a:gd name="connsiteY46" fmla="*/ 87086 h 1045028"/>
              <a:gd name="connsiteX47" fmla="*/ 1153886 w 1687286"/>
              <a:gd name="connsiteY47" fmla="*/ 7620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87286" h="1045028">
                <a:moveTo>
                  <a:pt x="1219200" y="108857"/>
                </a:moveTo>
                <a:cubicBezTo>
                  <a:pt x="1201057" y="97971"/>
                  <a:pt x="1183696" y="85662"/>
                  <a:pt x="1164772" y="76200"/>
                </a:cubicBezTo>
                <a:cubicBezTo>
                  <a:pt x="1145945" y="66786"/>
                  <a:pt x="1106709" y="60009"/>
                  <a:pt x="1088572" y="54428"/>
                </a:cubicBezTo>
                <a:cubicBezTo>
                  <a:pt x="1055670" y="44304"/>
                  <a:pt x="1023257" y="32657"/>
                  <a:pt x="990600" y="21771"/>
                </a:cubicBezTo>
                <a:cubicBezTo>
                  <a:pt x="979714" y="18143"/>
                  <a:pt x="969413" y="11214"/>
                  <a:pt x="957943" y="10886"/>
                </a:cubicBezTo>
                <a:lnTo>
                  <a:pt x="576943" y="0"/>
                </a:lnTo>
                <a:cubicBezTo>
                  <a:pt x="468086" y="3629"/>
                  <a:pt x="359090" y="4297"/>
                  <a:pt x="250372" y="10886"/>
                </a:cubicBezTo>
                <a:cubicBezTo>
                  <a:pt x="219233" y="12773"/>
                  <a:pt x="211380" y="30382"/>
                  <a:pt x="185058" y="43543"/>
                </a:cubicBezTo>
                <a:cubicBezTo>
                  <a:pt x="174795" y="48675"/>
                  <a:pt x="163286" y="50800"/>
                  <a:pt x="152400" y="54428"/>
                </a:cubicBezTo>
                <a:cubicBezTo>
                  <a:pt x="120291" y="75835"/>
                  <a:pt x="113278" y="77427"/>
                  <a:pt x="87086" y="108857"/>
                </a:cubicBezTo>
                <a:cubicBezTo>
                  <a:pt x="41728" y="163287"/>
                  <a:pt x="92530" y="123370"/>
                  <a:pt x="32658" y="163286"/>
                </a:cubicBezTo>
                <a:cubicBezTo>
                  <a:pt x="5035" y="246152"/>
                  <a:pt x="15387" y="206097"/>
                  <a:pt x="0" y="283028"/>
                </a:cubicBezTo>
                <a:cubicBezTo>
                  <a:pt x="3629" y="373742"/>
                  <a:pt x="4640" y="464599"/>
                  <a:pt x="10886" y="555171"/>
                </a:cubicBezTo>
                <a:cubicBezTo>
                  <a:pt x="11915" y="570097"/>
                  <a:pt x="15081" y="585332"/>
                  <a:pt x="21772" y="598714"/>
                </a:cubicBezTo>
                <a:cubicBezTo>
                  <a:pt x="26362" y="607894"/>
                  <a:pt x="36286" y="613229"/>
                  <a:pt x="43543" y="620486"/>
                </a:cubicBezTo>
                <a:cubicBezTo>
                  <a:pt x="63501" y="680360"/>
                  <a:pt x="42437" y="626715"/>
                  <a:pt x="76200" y="685800"/>
                </a:cubicBezTo>
                <a:cubicBezTo>
                  <a:pt x="84251" y="699889"/>
                  <a:pt x="87696" y="716784"/>
                  <a:pt x="97972" y="729343"/>
                </a:cubicBezTo>
                <a:cubicBezTo>
                  <a:pt x="120719" y="757144"/>
                  <a:pt x="148772" y="780143"/>
                  <a:pt x="174172" y="805543"/>
                </a:cubicBezTo>
                <a:cubicBezTo>
                  <a:pt x="185058" y="816429"/>
                  <a:pt x="192224" y="833332"/>
                  <a:pt x="206829" y="838200"/>
                </a:cubicBezTo>
                <a:lnTo>
                  <a:pt x="272143" y="859971"/>
                </a:lnTo>
                <a:cubicBezTo>
                  <a:pt x="283029" y="867228"/>
                  <a:pt x="292775" y="876589"/>
                  <a:pt x="304800" y="881743"/>
                </a:cubicBezTo>
                <a:cubicBezTo>
                  <a:pt x="318551" y="887636"/>
                  <a:pt x="333958" y="888518"/>
                  <a:pt x="348343" y="892628"/>
                </a:cubicBezTo>
                <a:cubicBezTo>
                  <a:pt x="359376" y="895780"/>
                  <a:pt x="370114" y="899885"/>
                  <a:pt x="381000" y="903514"/>
                </a:cubicBezTo>
                <a:cubicBezTo>
                  <a:pt x="391886" y="914400"/>
                  <a:pt x="400603" y="928012"/>
                  <a:pt x="413658" y="936171"/>
                </a:cubicBezTo>
                <a:cubicBezTo>
                  <a:pt x="430974" y="946993"/>
                  <a:pt x="518159" y="974634"/>
                  <a:pt x="533400" y="979714"/>
                </a:cubicBezTo>
                <a:cubicBezTo>
                  <a:pt x="544286" y="986971"/>
                  <a:pt x="554102" y="996172"/>
                  <a:pt x="566058" y="1001486"/>
                </a:cubicBezTo>
                <a:cubicBezTo>
                  <a:pt x="639162" y="1033977"/>
                  <a:pt x="651131" y="1022264"/>
                  <a:pt x="740229" y="1034143"/>
                </a:cubicBezTo>
                <a:cubicBezTo>
                  <a:pt x="758569" y="1036588"/>
                  <a:pt x="776515" y="1041400"/>
                  <a:pt x="794658" y="1045028"/>
                </a:cubicBezTo>
                <a:cubicBezTo>
                  <a:pt x="936172" y="1041400"/>
                  <a:pt x="1077953" y="1043559"/>
                  <a:pt x="1219200" y="1034143"/>
                </a:cubicBezTo>
                <a:cubicBezTo>
                  <a:pt x="1258319" y="1031535"/>
                  <a:pt x="1293397" y="1005455"/>
                  <a:pt x="1328058" y="990600"/>
                </a:cubicBezTo>
                <a:cubicBezTo>
                  <a:pt x="1440179" y="942548"/>
                  <a:pt x="1259844" y="1030148"/>
                  <a:pt x="1404258" y="957943"/>
                </a:cubicBezTo>
                <a:cubicBezTo>
                  <a:pt x="1415144" y="947057"/>
                  <a:pt x="1427464" y="937438"/>
                  <a:pt x="1436915" y="925286"/>
                </a:cubicBezTo>
                <a:cubicBezTo>
                  <a:pt x="1452979" y="904632"/>
                  <a:pt x="1458686" y="874485"/>
                  <a:pt x="1480458" y="859971"/>
                </a:cubicBezTo>
                <a:cubicBezTo>
                  <a:pt x="1491344" y="852714"/>
                  <a:pt x="1503391" y="846952"/>
                  <a:pt x="1513115" y="838200"/>
                </a:cubicBezTo>
                <a:cubicBezTo>
                  <a:pt x="1539815" y="814170"/>
                  <a:pt x="1563915" y="787400"/>
                  <a:pt x="1589315" y="762000"/>
                </a:cubicBezTo>
                <a:lnTo>
                  <a:pt x="1621972" y="729343"/>
                </a:lnTo>
                <a:cubicBezTo>
                  <a:pt x="1625601" y="718457"/>
                  <a:pt x="1626954" y="706525"/>
                  <a:pt x="1632858" y="696686"/>
                </a:cubicBezTo>
                <a:cubicBezTo>
                  <a:pt x="1638138" y="687885"/>
                  <a:pt x="1650039" y="684094"/>
                  <a:pt x="1654629" y="674914"/>
                </a:cubicBezTo>
                <a:cubicBezTo>
                  <a:pt x="1667879" y="648413"/>
                  <a:pt x="1679473" y="597307"/>
                  <a:pt x="1687286" y="566057"/>
                </a:cubicBezTo>
                <a:cubicBezTo>
                  <a:pt x="1685567" y="541996"/>
                  <a:pt x="1690255" y="430480"/>
                  <a:pt x="1665515" y="381000"/>
                </a:cubicBezTo>
                <a:cubicBezTo>
                  <a:pt x="1659664" y="369298"/>
                  <a:pt x="1651916" y="358559"/>
                  <a:pt x="1643743" y="348343"/>
                </a:cubicBezTo>
                <a:cubicBezTo>
                  <a:pt x="1637332" y="340329"/>
                  <a:pt x="1629229" y="333828"/>
                  <a:pt x="1621972" y="326571"/>
                </a:cubicBezTo>
                <a:cubicBezTo>
                  <a:pt x="1618484" y="312618"/>
                  <a:pt x="1608009" y="265989"/>
                  <a:pt x="1600200" y="250371"/>
                </a:cubicBezTo>
                <a:cubicBezTo>
                  <a:pt x="1580774" y="211520"/>
                  <a:pt x="1541968" y="181253"/>
                  <a:pt x="1513115" y="152400"/>
                </a:cubicBezTo>
                <a:cubicBezTo>
                  <a:pt x="1505858" y="145143"/>
                  <a:pt x="1501080" y="133874"/>
                  <a:pt x="1491343" y="130628"/>
                </a:cubicBezTo>
                <a:cubicBezTo>
                  <a:pt x="1336154" y="78899"/>
                  <a:pt x="1497632" y="130869"/>
                  <a:pt x="1382486" y="97971"/>
                </a:cubicBezTo>
                <a:cubicBezTo>
                  <a:pt x="1371453" y="94819"/>
                  <a:pt x="1361170" y="88831"/>
                  <a:pt x="1349829" y="87086"/>
                </a:cubicBezTo>
                <a:cubicBezTo>
                  <a:pt x="1260293" y="73311"/>
                  <a:pt x="1239065" y="76200"/>
                  <a:pt x="1153886" y="76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>
            <a:extLst>
              <a:ext uri="{FF2B5EF4-FFF2-40B4-BE49-F238E27FC236}"/>
            </a:extLst>
          </p:cNvPr>
          <p:cNvSpPr/>
          <p:nvPr/>
        </p:nvSpPr>
        <p:spPr>
          <a:xfrm>
            <a:off x="6145213" y="2571751"/>
            <a:ext cx="1143000" cy="441325"/>
          </a:xfrm>
          <a:custGeom>
            <a:avLst/>
            <a:gdLst>
              <a:gd name="connsiteX0" fmla="*/ 1100222 w 1525271"/>
              <a:gd name="connsiteY0" fmla="*/ 54429 h 587117"/>
              <a:gd name="connsiteX1" fmla="*/ 991365 w 1525271"/>
              <a:gd name="connsiteY1" fmla="*/ 32657 h 587117"/>
              <a:gd name="connsiteX2" fmla="*/ 958708 w 1525271"/>
              <a:gd name="connsiteY2" fmla="*/ 10886 h 587117"/>
              <a:gd name="connsiteX3" fmla="*/ 686565 w 1525271"/>
              <a:gd name="connsiteY3" fmla="*/ 0 h 587117"/>
              <a:gd name="connsiteX4" fmla="*/ 174937 w 1525271"/>
              <a:gd name="connsiteY4" fmla="*/ 10886 h 587117"/>
              <a:gd name="connsiteX5" fmla="*/ 109622 w 1525271"/>
              <a:gd name="connsiteY5" fmla="*/ 32657 h 587117"/>
              <a:gd name="connsiteX6" fmla="*/ 55194 w 1525271"/>
              <a:gd name="connsiteY6" fmla="*/ 87086 h 587117"/>
              <a:gd name="connsiteX7" fmla="*/ 22537 w 1525271"/>
              <a:gd name="connsiteY7" fmla="*/ 152400 h 587117"/>
              <a:gd name="connsiteX8" fmla="*/ 11651 w 1525271"/>
              <a:gd name="connsiteY8" fmla="*/ 381000 h 587117"/>
              <a:gd name="connsiteX9" fmla="*/ 44308 w 1525271"/>
              <a:gd name="connsiteY9" fmla="*/ 446314 h 587117"/>
              <a:gd name="connsiteX10" fmla="*/ 66080 w 1525271"/>
              <a:gd name="connsiteY10" fmla="*/ 468086 h 587117"/>
              <a:gd name="connsiteX11" fmla="*/ 98737 w 1525271"/>
              <a:gd name="connsiteY11" fmla="*/ 489857 h 587117"/>
              <a:gd name="connsiteX12" fmla="*/ 120508 w 1525271"/>
              <a:gd name="connsiteY12" fmla="*/ 511629 h 587117"/>
              <a:gd name="connsiteX13" fmla="*/ 185822 w 1525271"/>
              <a:gd name="connsiteY13" fmla="*/ 533400 h 587117"/>
              <a:gd name="connsiteX14" fmla="*/ 359994 w 1525271"/>
              <a:gd name="connsiteY14" fmla="*/ 555171 h 587117"/>
              <a:gd name="connsiteX15" fmla="*/ 871622 w 1525271"/>
              <a:gd name="connsiteY15" fmla="*/ 566057 h 587117"/>
              <a:gd name="connsiteX16" fmla="*/ 1437680 w 1525271"/>
              <a:gd name="connsiteY16" fmla="*/ 533400 h 587117"/>
              <a:gd name="connsiteX17" fmla="*/ 1481222 w 1525271"/>
              <a:gd name="connsiteY17" fmla="*/ 500743 h 587117"/>
              <a:gd name="connsiteX18" fmla="*/ 1502994 w 1525271"/>
              <a:gd name="connsiteY18" fmla="*/ 478971 h 587117"/>
              <a:gd name="connsiteX19" fmla="*/ 1524765 w 1525271"/>
              <a:gd name="connsiteY19" fmla="*/ 413657 h 587117"/>
              <a:gd name="connsiteX20" fmla="*/ 1513880 w 1525271"/>
              <a:gd name="connsiteY20" fmla="*/ 348343 h 587117"/>
              <a:gd name="connsiteX21" fmla="*/ 1481222 w 1525271"/>
              <a:gd name="connsiteY21" fmla="*/ 293914 h 587117"/>
              <a:gd name="connsiteX22" fmla="*/ 1448565 w 1525271"/>
              <a:gd name="connsiteY22" fmla="*/ 283029 h 587117"/>
              <a:gd name="connsiteX23" fmla="*/ 1437680 w 1525271"/>
              <a:gd name="connsiteY23" fmla="*/ 250371 h 587117"/>
              <a:gd name="connsiteX24" fmla="*/ 1415908 w 1525271"/>
              <a:gd name="connsiteY24" fmla="*/ 228600 h 587117"/>
              <a:gd name="connsiteX25" fmla="*/ 1350594 w 1525271"/>
              <a:gd name="connsiteY25" fmla="*/ 195943 h 587117"/>
              <a:gd name="connsiteX26" fmla="*/ 1285280 w 1525271"/>
              <a:gd name="connsiteY26" fmla="*/ 141514 h 587117"/>
              <a:gd name="connsiteX27" fmla="*/ 1252622 w 1525271"/>
              <a:gd name="connsiteY27" fmla="*/ 119743 h 587117"/>
              <a:gd name="connsiteX28" fmla="*/ 1219965 w 1525271"/>
              <a:gd name="connsiteY28" fmla="*/ 108857 h 587117"/>
              <a:gd name="connsiteX29" fmla="*/ 1187308 w 1525271"/>
              <a:gd name="connsiteY29" fmla="*/ 87086 h 587117"/>
              <a:gd name="connsiteX30" fmla="*/ 1143765 w 1525271"/>
              <a:gd name="connsiteY30" fmla="*/ 65314 h 587117"/>
              <a:gd name="connsiteX31" fmla="*/ 1111108 w 1525271"/>
              <a:gd name="connsiteY31" fmla="*/ 43543 h 587117"/>
              <a:gd name="connsiteX32" fmla="*/ 1013137 w 1525271"/>
              <a:gd name="connsiteY32" fmla="*/ 43543 h 58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5271" h="587117">
                <a:moveTo>
                  <a:pt x="1100222" y="54429"/>
                </a:moveTo>
                <a:cubicBezTo>
                  <a:pt x="1063936" y="47172"/>
                  <a:pt x="1022155" y="53183"/>
                  <a:pt x="991365" y="32657"/>
                </a:cubicBezTo>
                <a:cubicBezTo>
                  <a:pt x="980479" y="25400"/>
                  <a:pt x="971716" y="12280"/>
                  <a:pt x="958708" y="10886"/>
                </a:cubicBezTo>
                <a:cubicBezTo>
                  <a:pt x="868438" y="1214"/>
                  <a:pt x="777279" y="3629"/>
                  <a:pt x="686565" y="0"/>
                </a:cubicBezTo>
                <a:cubicBezTo>
                  <a:pt x="516022" y="3629"/>
                  <a:pt x="345246" y="1246"/>
                  <a:pt x="174937" y="10886"/>
                </a:cubicBezTo>
                <a:cubicBezTo>
                  <a:pt x="152024" y="12183"/>
                  <a:pt x="109622" y="32657"/>
                  <a:pt x="109622" y="32657"/>
                </a:cubicBezTo>
                <a:cubicBezTo>
                  <a:pt x="91479" y="50800"/>
                  <a:pt x="63308" y="62745"/>
                  <a:pt x="55194" y="87086"/>
                </a:cubicBezTo>
                <a:cubicBezTo>
                  <a:pt x="40171" y="132154"/>
                  <a:pt x="50673" y="110196"/>
                  <a:pt x="22537" y="152400"/>
                </a:cubicBezTo>
                <a:cubicBezTo>
                  <a:pt x="-2714" y="278651"/>
                  <a:pt x="-7331" y="248131"/>
                  <a:pt x="11651" y="381000"/>
                </a:cubicBezTo>
                <a:cubicBezTo>
                  <a:pt x="15150" y="405494"/>
                  <a:pt x="29312" y="427568"/>
                  <a:pt x="44308" y="446314"/>
                </a:cubicBezTo>
                <a:cubicBezTo>
                  <a:pt x="50719" y="454328"/>
                  <a:pt x="58066" y="461675"/>
                  <a:pt x="66080" y="468086"/>
                </a:cubicBezTo>
                <a:cubicBezTo>
                  <a:pt x="76296" y="476259"/>
                  <a:pt x="88521" y="481684"/>
                  <a:pt x="98737" y="489857"/>
                </a:cubicBezTo>
                <a:cubicBezTo>
                  <a:pt x="106751" y="496268"/>
                  <a:pt x="111328" y="507039"/>
                  <a:pt x="120508" y="511629"/>
                </a:cubicBezTo>
                <a:cubicBezTo>
                  <a:pt x="141034" y="521892"/>
                  <a:pt x="163558" y="527834"/>
                  <a:pt x="185822" y="533400"/>
                </a:cubicBezTo>
                <a:cubicBezTo>
                  <a:pt x="260356" y="552034"/>
                  <a:pt x="247744" y="551366"/>
                  <a:pt x="359994" y="555171"/>
                </a:cubicBezTo>
                <a:cubicBezTo>
                  <a:pt x="530477" y="560950"/>
                  <a:pt x="701079" y="562428"/>
                  <a:pt x="871622" y="566057"/>
                </a:cubicBezTo>
                <a:cubicBezTo>
                  <a:pt x="967515" y="564059"/>
                  <a:pt x="1279569" y="632219"/>
                  <a:pt x="1437680" y="533400"/>
                </a:cubicBezTo>
                <a:cubicBezTo>
                  <a:pt x="1453065" y="523784"/>
                  <a:pt x="1467285" y="512358"/>
                  <a:pt x="1481222" y="500743"/>
                </a:cubicBezTo>
                <a:cubicBezTo>
                  <a:pt x="1489107" y="494172"/>
                  <a:pt x="1495737" y="486228"/>
                  <a:pt x="1502994" y="478971"/>
                </a:cubicBezTo>
                <a:cubicBezTo>
                  <a:pt x="1510251" y="457200"/>
                  <a:pt x="1528538" y="436294"/>
                  <a:pt x="1524765" y="413657"/>
                </a:cubicBezTo>
                <a:cubicBezTo>
                  <a:pt x="1521137" y="391886"/>
                  <a:pt x="1518668" y="369889"/>
                  <a:pt x="1513880" y="348343"/>
                </a:cubicBezTo>
                <a:cubicBezTo>
                  <a:pt x="1508611" y="324632"/>
                  <a:pt x="1503181" y="307089"/>
                  <a:pt x="1481222" y="293914"/>
                </a:cubicBezTo>
                <a:cubicBezTo>
                  <a:pt x="1471383" y="288011"/>
                  <a:pt x="1459451" y="286657"/>
                  <a:pt x="1448565" y="283029"/>
                </a:cubicBezTo>
                <a:cubicBezTo>
                  <a:pt x="1444937" y="272143"/>
                  <a:pt x="1443584" y="260211"/>
                  <a:pt x="1437680" y="250371"/>
                </a:cubicBezTo>
                <a:cubicBezTo>
                  <a:pt x="1432400" y="241570"/>
                  <a:pt x="1423922" y="235011"/>
                  <a:pt x="1415908" y="228600"/>
                </a:cubicBezTo>
                <a:cubicBezTo>
                  <a:pt x="1385762" y="204484"/>
                  <a:pt x="1385087" y="207441"/>
                  <a:pt x="1350594" y="195943"/>
                </a:cubicBezTo>
                <a:cubicBezTo>
                  <a:pt x="1319655" y="165004"/>
                  <a:pt x="1330560" y="173857"/>
                  <a:pt x="1285280" y="141514"/>
                </a:cubicBezTo>
                <a:cubicBezTo>
                  <a:pt x="1274634" y="133910"/>
                  <a:pt x="1264324" y="125594"/>
                  <a:pt x="1252622" y="119743"/>
                </a:cubicBezTo>
                <a:cubicBezTo>
                  <a:pt x="1242359" y="114611"/>
                  <a:pt x="1230228" y="113989"/>
                  <a:pt x="1219965" y="108857"/>
                </a:cubicBezTo>
                <a:cubicBezTo>
                  <a:pt x="1208263" y="103006"/>
                  <a:pt x="1198667" y="93577"/>
                  <a:pt x="1187308" y="87086"/>
                </a:cubicBezTo>
                <a:cubicBezTo>
                  <a:pt x="1173219" y="79035"/>
                  <a:pt x="1157854" y="73365"/>
                  <a:pt x="1143765" y="65314"/>
                </a:cubicBezTo>
                <a:cubicBezTo>
                  <a:pt x="1132406" y="58823"/>
                  <a:pt x="1124013" y="45694"/>
                  <a:pt x="1111108" y="43543"/>
                </a:cubicBezTo>
                <a:cubicBezTo>
                  <a:pt x="1078895" y="38174"/>
                  <a:pt x="1045794" y="43543"/>
                  <a:pt x="1013137" y="4354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78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828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8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1" y="3886200"/>
            <a:ext cx="396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80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940051"/>
            <a:ext cx="3968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/>
              <a:t>Nile River</a:t>
            </a:r>
          </a:p>
        </p:txBody>
      </p:sp>
      <p:sp>
        <p:nvSpPr>
          <p:cNvPr id="418819" name="Rectangle 3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/>
              <a:t>In Lower Egypt, Nile fans out and flows into the Mediterranean Sea</a:t>
            </a:r>
          </a:p>
          <a:p>
            <a:pPr eaLnBrk="1" hangingPunct="1"/>
            <a:r>
              <a:rPr lang="en-US" altLang="en-US" sz="2800" b="1" u="sng"/>
              <a:t>Delta</a:t>
            </a:r>
            <a:r>
              <a:rPr lang="en-US" altLang="en-US" sz="2800"/>
              <a:t>- </a:t>
            </a:r>
            <a:r>
              <a:rPr lang="en-US" altLang="en-US" sz="2800" u="sng"/>
              <a:t>triangle-shaped area of land made from soil deposited by a river</a:t>
            </a:r>
          </a:p>
        </p:txBody>
      </p:sp>
      <p:pic>
        <p:nvPicPr>
          <p:cNvPr id="418820" name="Picture 5" descr="blue-n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724400"/>
            <a:ext cx="3298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770313"/>
            <a:ext cx="32004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31813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05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4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Egyptian Farming</a:t>
            </a:r>
          </a:p>
        </p:txBody>
      </p:sp>
      <p:sp>
        <p:nvSpPr>
          <p:cNvPr id="419843" name="Rectangle 3"/>
          <p:cNvSpPr>
            <a:spLocks noGrp="1"/>
          </p:cNvSpPr>
          <p:nvPr>
            <p:ph idx="1"/>
          </p:nvPr>
        </p:nvSpPr>
        <p:spPr>
          <a:xfrm>
            <a:off x="1752600" y="1935164"/>
            <a:ext cx="8458200" cy="43894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</p:txBody>
      </p:sp>
      <p:pic>
        <p:nvPicPr>
          <p:cNvPr id="419844" name="Picture 5" descr="DSC_0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981200"/>
            <a:ext cx="4343400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u="sng" dirty="0">
                <a:solidFill>
                  <a:prstClr val="black"/>
                </a:solidFill>
                <a:latin typeface="Arial" charset="0"/>
              </a:rPr>
              <a:t>Nile flooded yearly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</a:rPr>
              <a:t>   (upper in summer,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</a:rPr>
              <a:t>    lower in fall)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u="sng" dirty="0">
                <a:solidFill>
                  <a:prstClr val="black"/>
                </a:solidFill>
                <a:latin typeface="Arial" charset="0"/>
              </a:rPr>
              <a:t>Floods deposited silt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</a:rPr>
              <a:t>Silt = good for farming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dirty="0">
                <a:solidFill>
                  <a:prstClr val="black"/>
                </a:solidFill>
                <a:latin typeface="Arial" charset="0"/>
              </a:rPr>
              <a:t>(Sound familiar????)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198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10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1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1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13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14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15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16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3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4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5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6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7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8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9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Wingdings 2</vt:lpstr>
      <vt:lpstr>Office Theme</vt:lpstr>
      <vt:lpstr>Flow</vt:lpstr>
      <vt:lpstr>1_Flow</vt:lpstr>
      <vt:lpstr>2_Flow</vt:lpstr>
      <vt:lpstr>3_Flow</vt:lpstr>
      <vt:lpstr>4_Flow</vt:lpstr>
      <vt:lpstr>5_Flow</vt:lpstr>
      <vt:lpstr>6_Flow</vt:lpstr>
      <vt:lpstr>7_Flow</vt:lpstr>
      <vt:lpstr>PowerPoint Presentation</vt:lpstr>
      <vt:lpstr>PowerPoint Presentation</vt:lpstr>
      <vt:lpstr>What enabled life to thrive in Egypt? </vt:lpstr>
      <vt:lpstr>PowerPoint Presentation</vt:lpstr>
      <vt:lpstr>Nile River</vt:lpstr>
      <vt:lpstr>Natural Barriers= Protection</vt:lpstr>
      <vt:lpstr>2 Regions of Ancient Egypt</vt:lpstr>
      <vt:lpstr>Nile River</vt:lpstr>
      <vt:lpstr>Egyptian Farming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Siegert</dc:creator>
  <cp:lastModifiedBy>Kelly Siegert</cp:lastModifiedBy>
  <cp:revision>1</cp:revision>
  <dcterms:created xsi:type="dcterms:W3CDTF">2021-10-06T16:18:14Z</dcterms:created>
  <dcterms:modified xsi:type="dcterms:W3CDTF">2021-10-06T16:18:31Z</dcterms:modified>
</cp:coreProperties>
</file>